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80" r:id="rId2"/>
    <p:sldId id="281" r:id="rId3"/>
    <p:sldId id="282" r:id="rId4"/>
    <p:sldId id="283" r:id="rId5"/>
    <p:sldId id="285" r:id="rId6"/>
    <p:sldId id="286" r:id="rId7"/>
    <p:sldId id="287" r:id="rId8"/>
    <p:sldId id="262" r:id="rId9"/>
    <p:sldId id="265" r:id="rId10"/>
    <p:sldId id="267" r:id="rId11"/>
    <p:sldId id="268" r:id="rId12"/>
    <p:sldId id="269" r:id="rId13"/>
    <p:sldId id="270" r:id="rId14"/>
    <p:sldId id="277" r:id="rId15"/>
    <p:sldId id="272" r:id="rId16"/>
    <p:sldId id="273" r:id="rId17"/>
    <p:sldId id="274" r:id="rId18"/>
    <p:sldId id="288" r:id="rId19"/>
    <p:sldId id="289" r:id="rId20"/>
    <p:sldId id="279"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822" y="-96"/>
      </p:cViewPr>
      <p:guideLst>
        <p:guide orient="horz" pos="2160"/>
        <p:guide pos="2880"/>
      </p:guideLst>
    </p:cSldViewPr>
  </p:slideViewPr>
  <p:outlineViewPr>
    <p:cViewPr>
      <p:scale>
        <a:sx n="33" d="100"/>
        <a:sy n="33" d="100"/>
      </p:scale>
      <p:origin x="12" y="1702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07.11.2020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07.11.2020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07.11.2020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07.11.2020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07.11.2020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428736"/>
            <a:ext cx="6172200" cy="1071570"/>
          </a:xfrm>
        </p:spPr>
        <p:txBody>
          <a:bodyPr>
            <a:normAutofit fontScale="90000"/>
          </a:bodyPr>
          <a:lstStyle/>
          <a:p>
            <a:pPr algn="ctr"/>
            <a:r>
              <a:rPr lang="tr-TR" dirty="0" smtClean="0">
                <a:solidFill>
                  <a:srgbClr val="FF0000"/>
                </a:solidFill>
                <a:latin typeface="Algerian" pitchFamily="82" charset="0"/>
              </a:rPr>
              <a:t>Çocuklukta İhmalin İzi:</a:t>
            </a:r>
            <a:endParaRPr lang="tr-TR" dirty="0">
              <a:solidFill>
                <a:srgbClr val="FF0000"/>
              </a:solidFill>
              <a:latin typeface="Algerian" pitchFamily="82" charset="0"/>
            </a:endParaRPr>
          </a:p>
        </p:txBody>
      </p:sp>
      <p:sp>
        <p:nvSpPr>
          <p:cNvPr id="3" name="2 Alt Başlık"/>
          <p:cNvSpPr>
            <a:spLocks noGrp="1"/>
          </p:cNvSpPr>
          <p:nvPr>
            <p:ph type="subTitle" idx="1"/>
          </p:nvPr>
        </p:nvSpPr>
        <p:spPr>
          <a:xfrm>
            <a:off x="2286000" y="3429000"/>
            <a:ext cx="6172200" cy="1500198"/>
          </a:xfrm>
        </p:spPr>
        <p:txBody>
          <a:bodyPr>
            <a:normAutofit/>
          </a:bodyPr>
          <a:lstStyle/>
          <a:p>
            <a:pPr algn="ctr"/>
            <a:r>
              <a:rPr lang="tr-TR" sz="4000" dirty="0" smtClean="0">
                <a:solidFill>
                  <a:srgbClr val="7030A0"/>
                </a:solidFill>
                <a:latin typeface="Algerian" pitchFamily="82" charset="0"/>
              </a:rPr>
              <a:t>BOŞLUK HİSSİ</a:t>
            </a:r>
          </a:p>
          <a:p>
            <a:pPr algn="r"/>
            <a:r>
              <a:rPr lang="tr-TR" sz="4000" dirty="0" err="1" smtClean="0">
                <a:solidFill>
                  <a:srgbClr val="7030A0"/>
                </a:solidFill>
                <a:latin typeface="Algerian" pitchFamily="82" charset="0"/>
              </a:rPr>
              <a:t>Dr.Jonice</a:t>
            </a:r>
            <a:r>
              <a:rPr lang="tr-TR" sz="4000" dirty="0" smtClean="0">
                <a:solidFill>
                  <a:srgbClr val="7030A0"/>
                </a:solidFill>
                <a:latin typeface="Algerian" pitchFamily="82" charset="0"/>
              </a:rPr>
              <a:t> </a:t>
            </a:r>
            <a:r>
              <a:rPr lang="tr-TR" sz="4000" dirty="0" err="1" smtClean="0">
                <a:solidFill>
                  <a:srgbClr val="7030A0"/>
                </a:solidFill>
                <a:latin typeface="Algerian" pitchFamily="82" charset="0"/>
              </a:rPr>
              <a:t>webb</a:t>
            </a:r>
            <a:endParaRPr lang="tr-TR" sz="4000" dirty="0">
              <a:solidFill>
                <a:srgbClr val="7030A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3768733"/>
          </a:xfrm>
        </p:spPr>
        <p:txBody>
          <a:bodyPr>
            <a:normAutofit/>
          </a:bodyPr>
          <a:lstStyle/>
          <a:p>
            <a:r>
              <a:rPr lang="tr-TR" dirty="0" smtClean="0"/>
              <a:t>1-Çocuğunuzla </a:t>
            </a:r>
            <a:r>
              <a:rPr lang="tr-TR" dirty="0" smtClean="0">
                <a:solidFill>
                  <a:srgbClr val="FF0000"/>
                </a:solidFill>
              </a:rPr>
              <a:t>duygusal bağ kurun. </a:t>
            </a:r>
          </a:p>
          <a:p>
            <a:r>
              <a:rPr lang="tr-TR" dirty="0" smtClean="0"/>
              <a:t>2-Çocuğunuzu kendinizin bir uzantınızmış gibi, veya sahip olduğunuz bir </a:t>
            </a:r>
            <a:r>
              <a:rPr lang="tr-TR" dirty="0" smtClean="0">
                <a:solidFill>
                  <a:srgbClr val="FF0000"/>
                </a:solidFill>
              </a:rPr>
              <a:t>şeymiş</a:t>
            </a:r>
            <a:r>
              <a:rPr lang="tr-TR" dirty="0" smtClean="0"/>
              <a:t>, bir yükmüş gibi görmek yerine, onu benzersiz ve ayrı bir birey olarak görün.</a:t>
            </a:r>
          </a:p>
          <a:p>
            <a:r>
              <a:rPr lang="tr-TR" dirty="0" smtClean="0"/>
              <a:t>3-Bu duygusal bağı ve özeni kullanarak (empati kurarak) </a:t>
            </a:r>
            <a:r>
              <a:rPr lang="tr-TR" b="1" dirty="0" smtClean="0">
                <a:solidFill>
                  <a:srgbClr val="FF0000"/>
                </a:solidFill>
              </a:rPr>
              <a:t>çocuğun ihtiyacına yetkin bir şekilde </a:t>
            </a:r>
            <a:r>
              <a:rPr lang="tr-TR" dirty="0" smtClean="0"/>
              <a:t>cevap verin</a:t>
            </a:r>
            <a:endParaRPr lang="tr-TR" dirty="0"/>
          </a:p>
        </p:txBody>
      </p:sp>
      <p:sp>
        <p:nvSpPr>
          <p:cNvPr id="2" name="1 Başlık"/>
          <p:cNvSpPr>
            <a:spLocks noGrp="1"/>
          </p:cNvSpPr>
          <p:nvPr>
            <p:ph type="title"/>
          </p:nvPr>
        </p:nvSpPr>
        <p:spPr>
          <a:xfrm>
            <a:off x="457200" y="274638"/>
            <a:ext cx="8229600" cy="2225668"/>
          </a:xfrm>
        </p:spPr>
        <p:txBody>
          <a:bodyPr>
            <a:normAutofit/>
          </a:bodyPr>
          <a:lstStyle/>
          <a:p>
            <a:r>
              <a:rPr lang="tr-TR" sz="3600" dirty="0" smtClean="0">
                <a:solidFill>
                  <a:srgbClr val="FF0000"/>
                </a:solidFill>
              </a:rPr>
              <a:t>Sağlıklı Bağlanma olması için ebeveynlerde olması gereken üç duygusal beceri</a:t>
            </a:r>
            <a:endParaRPr lang="tr-TR" sz="3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b="1" dirty="0" err="1" smtClean="0">
                <a:solidFill>
                  <a:srgbClr val="00B050"/>
                </a:solidFill>
                <a:latin typeface="Batang" pitchFamily="18" charset="-127"/>
                <a:ea typeface="Batang" pitchFamily="18" charset="-127"/>
              </a:rPr>
              <a:t>Zeke</a:t>
            </a:r>
            <a:r>
              <a:rPr lang="tr-TR" sz="2800" b="1" dirty="0" smtClean="0">
                <a:solidFill>
                  <a:srgbClr val="00B050"/>
                </a:solidFill>
                <a:latin typeface="Batang" pitchFamily="18" charset="-127"/>
                <a:ea typeface="Batang" pitchFamily="18" charset="-127"/>
              </a:rPr>
              <a:t> , rahat ve sevgi dolu bir ailenin üç çocuğunun en küçüğüdür. Büyümüş de küçülmüş, </a:t>
            </a:r>
            <a:r>
              <a:rPr lang="tr-TR" sz="2800" b="1" dirty="0" err="1" smtClean="0">
                <a:solidFill>
                  <a:srgbClr val="00B050"/>
                </a:solidFill>
                <a:latin typeface="Batang" pitchFamily="18" charset="-127"/>
                <a:ea typeface="Batang" pitchFamily="18" charset="-127"/>
              </a:rPr>
              <a:t>hiperaktif</a:t>
            </a:r>
            <a:r>
              <a:rPr lang="tr-TR" sz="2800" b="1" dirty="0" smtClean="0">
                <a:solidFill>
                  <a:srgbClr val="00B050"/>
                </a:solidFill>
                <a:latin typeface="Batang" pitchFamily="18" charset="-127"/>
                <a:ea typeface="Batang" pitchFamily="18" charset="-127"/>
              </a:rPr>
              <a:t> bir üçüncü sınıf öğrencisidir. Son zamanlarda okulda karşılık verme konusunda bir sıkıntı yaşamaktadır.Böyle günlerden birinde okuldan eve öğretmeninin kurallara uymadığı için yazdığı bir notla gelir. “</a:t>
            </a:r>
            <a:r>
              <a:rPr lang="tr-TR" sz="2800" b="1" dirty="0" err="1" smtClean="0">
                <a:solidFill>
                  <a:srgbClr val="00B050"/>
                </a:solidFill>
                <a:latin typeface="Batang" pitchFamily="18" charset="-127"/>
                <a:ea typeface="Batang" pitchFamily="18" charset="-127"/>
              </a:rPr>
              <a:t>Zeke</a:t>
            </a:r>
            <a:r>
              <a:rPr lang="tr-TR" sz="2800" b="1" dirty="0" smtClean="0">
                <a:solidFill>
                  <a:srgbClr val="00B050"/>
                </a:solidFill>
                <a:latin typeface="Batang" pitchFamily="18" charset="-127"/>
                <a:ea typeface="Batang" pitchFamily="18" charset="-127"/>
              </a:rPr>
              <a:t> bugün okulda bir saygısızlık yaptı</a:t>
            </a:r>
            <a:r>
              <a:rPr lang="tr-TR" sz="2800" b="1" dirty="0" smtClean="0">
                <a:solidFill>
                  <a:srgbClr val="00B050"/>
                </a:solidFill>
                <a:latin typeface="Batang" pitchFamily="18" charset="-127"/>
                <a:ea typeface="Batang" pitchFamily="18" charset="-127"/>
              </a:rPr>
              <a:t>.”</a:t>
            </a:r>
            <a:endParaRPr lang="tr-TR" sz="2800" b="1" dirty="0">
              <a:solidFill>
                <a:srgbClr val="00B050"/>
              </a:solidFill>
              <a:latin typeface="Batang" pitchFamily="18" charset="-127"/>
              <a:ea typeface="Batang" pitchFamily="18" charset="-127"/>
            </a:endParaRPr>
          </a:p>
        </p:txBody>
      </p:sp>
      <p:sp>
        <p:nvSpPr>
          <p:cNvPr id="2" name="1 Başlık"/>
          <p:cNvSpPr>
            <a:spLocks noGrp="1"/>
          </p:cNvSpPr>
          <p:nvPr>
            <p:ph type="title"/>
          </p:nvPr>
        </p:nvSpPr>
        <p:spPr/>
        <p:txBody>
          <a:bodyPr/>
          <a:lstStyle/>
          <a:p>
            <a:r>
              <a:rPr lang="tr-TR" dirty="0" smtClean="0">
                <a:solidFill>
                  <a:srgbClr val="FF0000"/>
                </a:solidFill>
              </a:rPr>
              <a:t>Örnek Hikaye</a:t>
            </a:r>
            <a:endParaRPr lang="tr-T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Buna benzer yaşadığınız bir durumda sizin anne babanız size nasıl davrandı. Daha farklı davranmasını ister miydiniz? Neden?</a:t>
            </a:r>
          </a:p>
          <a:p>
            <a:pPr algn="ctr">
              <a:buNone/>
            </a:pPr>
            <a:endParaRPr lang="tr-TR" dirty="0" smtClean="0"/>
          </a:p>
          <a:p>
            <a:r>
              <a:rPr lang="tr-TR" dirty="0" smtClean="0"/>
              <a:t>Çocuğunuzun öğretmeninden veya başka birinden buna benzer bir şikayet aldığınızda siz nasıl davrandınız? Daha farklı davranmak ister miydiniz? Neden?</a:t>
            </a:r>
            <a:endParaRPr lang="tr-TR" dirty="0"/>
          </a:p>
        </p:txBody>
      </p:sp>
      <p:sp>
        <p:nvSpPr>
          <p:cNvPr id="2" name="1 Başlık"/>
          <p:cNvSpPr>
            <a:spLocks noGrp="1"/>
          </p:cNvSpPr>
          <p:nvPr>
            <p:ph type="title"/>
          </p:nvPr>
        </p:nvSpPr>
        <p:spPr/>
        <p:txBody>
          <a:bodyPr/>
          <a:lstStyle/>
          <a:p>
            <a:r>
              <a:rPr lang="tr-TR" dirty="0" smtClean="0">
                <a:solidFill>
                  <a:srgbClr val="FF0000"/>
                </a:solidFill>
              </a:rPr>
              <a:t>Şimdi Düşünün </a:t>
            </a:r>
            <a:endParaRPr lang="tr-T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unumpc2\Pictures\images (24).jpg"/>
          <p:cNvPicPr>
            <a:picLocks noGrp="1" noChangeAspect="1" noChangeArrowheads="1"/>
          </p:cNvPicPr>
          <p:nvPr>
            <p:ph idx="1"/>
          </p:nvPr>
        </p:nvPicPr>
        <p:blipFill>
          <a:blip r:embed="rId2"/>
          <a:stretch>
            <a:fillRect/>
          </a:stretch>
        </p:blipFill>
        <p:spPr bwMode="auto">
          <a:xfrm>
            <a:off x="1785918" y="2183912"/>
            <a:ext cx="5429288" cy="3040401"/>
          </a:xfrm>
          <a:prstGeom prst="rect">
            <a:avLst/>
          </a:prstGeom>
          <a:noFill/>
        </p:spPr>
      </p:pic>
      <p:sp>
        <p:nvSpPr>
          <p:cNvPr id="2" name="1 Başlık"/>
          <p:cNvSpPr>
            <a:spLocks noGrp="1"/>
          </p:cNvSpPr>
          <p:nvPr>
            <p:ph type="title"/>
          </p:nvPr>
        </p:nvSpPr>
        <p:spPr/>
        <p:txBody>
          <a:bodyPr/>
          <a:lstStyle/>
          <a:p>
            <a:r>
              <a:rPr lang="tr-TR" dirty="0" smtClean="0">
                <a:solidFill>
                  <a:srgbClr val="FF0000"/>
                </a:solidFill>
              </a:rPr>
              <a:t>Düşünmek için biraz ara verin </a:t>
            </a:r>
            <a:endParaRPr lang="tr-TR"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Örnekte anlaşıldığı üzere bir anne –baba benzer durumlarda çocuğun neye ihtiyacı olduğunu anlamaya çalışmalıdır: </a:t>
            </a:r>
          </a:p>
          <a:p>
            <a:pPr>
              <a:buNone/>
            </a:pPr>
            <a:r>
              <a:rPr lang="tr-TR" dirty="0" smtClean="0"/>
              <a:t> ı-Aslında </a:t>
            </a:r>
            <a:r>
              <a:rPr lang="tr-TR" dirty="0" err="1" smtClean="0"/>
              <a:t>Zeke</a:t>
            </a:r>
            <a:r>
              <a:rPr lang="tr-TR" dirty="0" smtClean="0"/>
              <a:t> çok sevdiği öğretmeniyle yaşadığı bu olaydan dolayı üzgündür.bu yüzden biraz empatiye ihtiyacı var. </a:t>
            </a:r>
          </a:p>
          <a:p>
            <a:pPr>
              <a:buNone/>
            </a:pPr>
            <a:r>
              <a:rPr lang="tr-TR" dirty="0" smtClean="0"/>
              <a:t>  </a:t>
            </a:r>
            <a:r>
              <a:rPr lang="tr-TR" dirty="0" err="1" smtClean="0"/>
              <a:t>ıı</a:t>
            </a:r>
            <a:r>
              <a:rPr lang="tr-TR" dirty="0" smtClean="0"/>
              <a:t>-Son zamanlarda kardeşleri onu yaşından dolayı dışladığı için “bir bebek gibi davranılmaya” karşı aşırı duyarlı olduğunu  </a:t>
            </a:r>
            <a:r>
              <a:rPr lang="tr-TR" dirty="0" smtClean="0"/>
              <a:t>fark etmeye ihtiyacı </a:t>
            </a:r>
            <a:r>
              <a:rPr lang="tr-TR" dirty="0" smtClean="0"/>
              <a:t>var.</a:t>
            </a:r>
          </a:p>
          <a:p>
            <a:endParaRPr lang="tr-TR" dirty="0"/>
          </a:p>
        </p:txBody>
      </p:sp>
      <p:sp>
        <p:nvSpPr>
          <p:cNvPr id="2" name="1 Başlık"/>
          <p:cNvSpPr>
            <a:spLocks noGrp="1"/>
          </p:cNvSpPr>
          <p:nvPr>
            <p:ph type="title"/>
          </p:nvPr>
        </p:nvSpPr>
        <p:spPr/>
        <p:txBody>
          <a:bodyPr/>
          <a:lstStyle/>
          <a:p>
            <a:r>
              <a:rPr lang="tr-TR" dirty="0" smtClean="0">
                <a:solidFill>
                  <a:srgbClr val="FF0000"/>
                </a:solidFill>
              </a:rPr>
              <a:t>Analiz Ederek Hikayeye Devam</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p:txBody>
          <a:bodyPr>
            <a:normAutofit fontScale="70000" lnSpcReduction="20000"/>
          </a:bodyPr>
          <a:lstStyle/>
          <a:p>
            <a:r>
              <a:rPr lang="tr-TR" b="1" dirty="0" smtClean="0">
                <a:solidFill>
                  <a:srgbClr val="00B050"/>
                </a:solidFill>
                <a:latin typeface="Batang" pitchFamily="18" charset="-127"/>
                <a:ea typeface="Batang" pitchFamily="18" charset="-127"/>
              </a:rPr>
              <a:t>Annesi </a:t>
            </a:r>
            <a:r>
              <a:rPr lang="tr-TR" b="1" dirty="0" err="1" smtClean="0">
                <a:solidFill>
                  <a:srgbClr val="00B050"/>
                </a:solidFill>
                <a:latin typeface="Batang" pitchFamily="18" charset="-127"/>
                <a:ea typeface="Batang" pitchFamily="18" charset="-127"/>
              </a:rPr>
              <a:t>Zeke’nin</a:t>
            </a:r>
            <a:r>
              <a:rPr lang="tr-TR" b="1" dirty="0" smtClean="0">
                <a:solidFill>
                  <a:srgbClr val="00B050"/>
                </a:solidFill>
                <a:latin typeface="Batang" pitchFamily="18" charset="-127"/>
                <a:ea typeface="Batang" pitchFamily="18" charset="-127"/>
              </a:rPr>
              <a:t> karşısına oturur ve ona </a:t>
            </a:r>
            <a:r>
              <a:rPr lang="tr-TR" b="1" dirty="0" smtClean="0">
                <a:solidFill>
                  <a:srgbClr val="7030A0"/>
                </a:solidFill>
                <a:latin typeface="Batang" pitchFamily="18" charset="-127"/>
                <a:ea typeface="Batang" pitchFamily="18" charset="-127"/>
              </a:rPr>
              <a:t>ne olduğunu sorar. </a:t>
            </a:r>
            <a:r>
              <a:rPr lang="tr-TR" b="1" dirty="0" err="1" smtClean="0">
                <a:solidFill>
                  <a:srgbClr val="00B050"/>
                </a:solidFill>
                <a:latin typeface="Batang" pitchFamily="18" charset="-127"/>
                <a:ea typeface="Batang" pitchFamily="18" charset="-127"/>
              </a:rPr>
              <a:t>Zeke</a:t>
            </a:r>
            <a:r>
              <a:rPr lang="tr-TR" b="1" dirty="0" smtClean="0">
                <a:solidFill>
                  <a:srgbClr val="00B050"/>
                </a:solidFill>
                <a:latin typeface="Batang" pitchFamily="18" charset="-127"/>
                <a:ea typeface="Batang" pitchFamily="18" charset="-127"/>
              </a:rPr>
              <a:t> kızgın bir ses tonuyla teneffüse çıktıkları zaman bayan </a:t>
            </a:r>
            <a:r>
              <a:rPr lang="tr-TR" b="1" dirty="0" err="1" smtClean="0">
                <a:solidFill>
                  <a:srgbClr val="00B050"/>
                </a:solidFill>
                <a:latin typeface="Batang" pitchFamily="18" charset="-127"/>
                <a:ea typeface="Batang" pitchFamily="18" charset="-127"/>
              </a:rPr>
              <a:t>Rollo’nun</a:t>
            </a:r>
            <a:r>
              <a:rPr lang="tr-TR" b="1" dirty="0" smtClean="0">
                <a:solidFill>
                  <a:srgbClr val="00B050"/>
                </a:solidFill>
                <a:latin typeface="Batang" pitchFamily="18" charset="-127"/>
                <a:ea typeface="Batang" pitchFamily="18" charset="-127"/>
              </a:rPr>
              <a:t>, kalemi parmağıyla çevirmekten vazgeçmesini, çünkü “yüzünü çizebileceğini” söylediğini anlatır. Kendisinin de bayan </a:t>
            </a:r>
            <a:r>
              <a:rPr lang="tr-TR" b="1" dirty="0" err="1" smtClean="0">
                <a:solidFill>
                  <a:srgbClr val="00B050"/>
                </a:solidFill>
                <a:latin typeface="Batang" pitchFamily="18" charset="-127"/>
                <a:ea typeface="Batang" pitchFamily="18" charset="-127"/>
              </a:rPr>
              <a:t>Rollo’ya</a:t>
            </a:r>
            <a:r>
              <a:rPr lang="tr-TR" b="1" dirty="0" smtClean="0">
                <a:solidFill>
                  <a:srgbClr val="00B050"/>
                </a:solidFill>
                <a:latin typeface="Batang" pitchFamily="18" charset="-127"/>
                <a:ea typeface="Batang" pitchFamily="18" charset="-127"/>
              </a:rPr>
              <a:t> kaşlarını çatarak böyle bir şey olabilmesi için kalemin üstüne (göstererek) eğilmesi gerektiğini ve “o kadar aptal olmadığını” söylediğini anlatır.</a:t>
            </a:r>
            <a:endParaRPr lang="tr-TR" b="1" dirty="0">
              <a:solidFill>
                <a:srgbClr val="00B050"/>
              </a:solidFill>
              <a:latin typeface="Batang" pitchFamily="18" charset="-127"/>
              <a:ea typeface="Batang" pitchFamily="18" charset="-127"/>
            </a:endParaRPr>
          </a:p>
        </p:txBody>
      </p:sp>
      <p:sp>
        <p:nvSpPr>
          <p:cNvPr id="4" name="3 İçerik Yer Tutucusu"/>
          <p:cNvSpPr>
            <a:spLocks noGrp="1"/>
          </p:cNvSpPr>
          <p:nvPr>
            <p:ph sz="half" idx="2"/>
          </p:nvPr>
        </p:nvSpPr>
        <p:spPr>
          <a:xfrm>
            <a:off x="4648200" y="1600201"/>
            <a:ext cx="4038600" cy="3829064"/>
          </a:xfrm>
        </p:spPr>
        <p:txBody>
          <a:bodyPr>
            <a:normAutofit fontScale="70000" lnSpcReduction="20000"/>
          </a:bodyPr>
          <a:lstStyle/>
          <a:p>
            <a:r>
              <a:rPr lang="tr-TR" b="1" dirty="0" smtClean="0">
                <a:solidFill>
                  <a:srgbClr val="FF0000"/>
                </a:solidFill>
              </a:rPr>
              <a:t>Bu konuşmada doğru yapılan bir şey var….</a:t>
            </a:r>
          </a:p>
          <a:p>
            <a:pPr>
              <a:buNone/>
            </a:pPr>
            <a:endParaRPr lang="tr-TR" dirty="0" smtClean="0"/>
          </a:p>
          <a:p>
            <a:pPr>
              <a:buNone/>
            </a:pPr>
            <a:r>
              <a:rPr lang="tr-TR" dirty="0" smtClean="0"/>
              <a:t>      Anne oğluna olumlu veya olumsuz hiçbir reaksiyon vermeden önce ne olduğunu </a:t>
            </a:r>
            <a:r>
              <a:rPr lang="tr-TR" dirty="0" smtClean="0"/>
              <a:t>soruyor. </a:t>
            </a:r>
            <a:endParaRPr lang="tr-TR" dirty="0"/>
          </a:p>
        </p:txBody>
      </p:sp>
      <p:sp>
        <p:nvSpPr>
          <p:cNvPr id="2" name="1 Başlık"/>
          <p:cNvSpPr>
            <a:spLocks noGrp="1"/>
          </p:cNvSpPr>
          <p:nvPr>
            <p:ph type="title"/>
          </p:nvPr>
        </p:nvSpPr>
        <p:spPr/>
        <p:txBody>
          <a:bodyPr/>
          <a:lstStyle/>
          <a:p>
            <a:r>
              <a:rPr lang="tr-TR" dirty="0" smtClean="0">
                <a:solidFill>
                  <a:srgbClr val="FF0000"/>
                </a:solidFill>
              </a:rPr>
              <a:t>Analiz Ederek Hikayeye Devam</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p:txBody>
          <a:bodyPr>
            <a:normAutofit fontScale="92500" lnSpcReduction="20000"/>
          </a:bodyPr>
          <a:lstStyle/>
          <a:p>
            <a:r>
              <a:rPr lang="tr-TR" sz="2000" b="1" dirty="0" smtClean="0">
                <a:solidFill>
                  <a:srgbClr val="00B050"/>
                </a:solidFill>
                <a:latin typeface="Batang" pitchFamily="18" charset="-127"/>
                <a:ea typeface="Batang" pitchFamily="18" charset="-127"/>
              </a:rPr>
              <a:t>Anne :Bayan </a:t>
            </a:r>
            <a:r>
              <a:rPr lang="tr-TR" sz="2000" b="1" dirty="0" err="1" smtClean="0">
                <a:solidFill>
                  <a:srgbClr val="00B050"/>
                </a:solidFill>
                <a:latin typeface="Batang" pitchFamily="18" charset="-127"/>
                <a:ea typeface="Batang" pitchFamily="18" charset="-127"/>
              </a:rPr>
              <a:t>Rollo</a:t>
            </a:r>
            <a:r>
              <a:rPr lang="tr-TR" sz="2000" b="1" dirty="0" smtClean="0">
                <a:solidFill>
                  <a:srgbClr val="00B050"/>
                </a:solidFill>
                <a:latin typeface="Batang" pitchFamily="18" charset="-127"/>
                <a:ea typeface="Batang" pitchFamily="18" charset="-127"/>
              </a:rPr>
              <a:t> senin kalemi gözüne saplayacak kadar aptal olduğunu düşünmesinden dolayı </a:t>
            </a:r>
            <a:r>
              <a:rPr lang="tr-TR" sz="2000" b="1" dirty="0" smtClean="0">
                <a:solidFill>
                  <a:srgbClr val="FF0000"/>
                </a:solidFill>
                <a:latin typeface="Batang" pitchFamily="18" charset="-127"/>
                <a:ea typeface="Batang" pitchFamily="18" charset="-127"/>
              </a:rPr>
              <a:t>senin utandığını anlamamış.</a:t>
            </a:r>
            <a:r>
              <a:rPr lang="tr-TR" sz="2000" b="1" dirty="0" smtClean="0">
                <a:solidFill>
                  <a:srgbClr val="00B050"/>
                </a:solidFill>
                <a:latin typeface="Batang" pitchFamily="18" charset="-127"/>
                <a:ea typeface="Batang" pitchFamily="18" charset="-127"/>
              </a:rPr>
              <a:t> </a:t>
            </a:r>
            <a:endParaRPr lang="tr-TR" sz="2000" b="1" dirty="0" smtClean="0">
              <a:solidFill>
                <a:srgbClr val="00B050"/>
              </a:solidFill>
              <a:latin typeface="Batang" pitchFamily="18" charset="-127"/>
              <a:ea typeface="Batang" pitchFamily="18" charset="-127"/>
            </a:endParaRPr>
          </a:p>
          <a:p>
            <a:r>
              <a:rPr lang="tr-TR" sz="2000" b="1" dirty="0" smtClean="0">
                <a:solidFill>
                  <a:srgbClr val="00B050"/>
                </a:solidFill>
                <a:latin typeface="Batang" pitchFamily="18" charset="-127"/>
                <a:ea typeface="Batang" pitchFamily="18" charset="-127"/>
              </a:rPr>
              <a:t>Ancak </a:t>
            </a:r>
            <a:r>
              <a:rPr lang="tr-TR" sz="2000" b="1" dirty="0" smtClean="0">
                <a:solidFill>
                  <a:srgbClr val="00B050"/>
                </a:solidFill>
                <a:latin typeface="Batang" pitchFamily="18" charset="-127"/>
                <a:ea typeface="Batang" pitchFamily="18" charset="-127"/>
              </a:rPr>
              <a:t>öğretmenler senden bir şey yapmayı bırakmayı istediklerinde meselenin ne olduğu önemli değildir. Sadece söyleneni yapman gerekir.</a:t>
            </a:r>
          </a:p>
          <a:p>
            <a:r>
              <a:rPr lang="tr-TR" sz="2000" b="1" dirty="0" err="1" smtClean="0">
                <a:solidFill>
                  <a:srgbClr val="00B050"/>
                </a:solidFill>
                <a:latin typeface="Batang" pitchFamily="18" charset="-127"/>
                <a:ea typeface="Batang" pitchFamily="18" charset="-127"/>
              </a:rPr>
              <a:t>Zeke</a:t>
            </a:r>
            <a:r>
              <a:rPr lang="tr-TR" sz="2000" b="1" dirty="0" smtClean="0">
                <a:solidFill>
                  <a:srgbClr val="00B050"/>
                </a:solidFill>
                <a:latin typeface="Batang" pitchFamily="18" charset="-127"/>
                <a:ea typeface="Batang" pitchFamily="18" charset="-127"/>
              </a:rPr>
              <a:t>: sadece ona </a:t>
            </a:r>
            <a:r>
              <a:rPr lang="tr-TR" sz="2000" b="1" dirty="0" smtClean="0">
                <a:solidFill>
                  <a:srgbClr val="00B050"/>
                </a:solidFill>
                <a:latin typeface="Batang" pitchFamily="18" charset="-127"/>
                <a:ea typeface="Batang" pitchFamily="18" charset="-127"/>
              </a:rPr>
              <a:t>anlatmaya </a:t>
            </a:r>
            <a:r>
              <a:rPr lang="tr-TR" sz="2000" b="1" dirty="0" smtClean="0">
                <a:solidFill>
                  <a:srgbClr val="00B050"/>
                </a:solidFill>
                <a:latin typeface="Batang" pitchFamily="18" charset="-127"/>
                <a:ea typeface="Batang" pitchFamily="18" charset="-127"/>
              </a:rPr>
              <a:t>çalışıyordum ama beni dinlemedi.</a:t>
            </a:r>
          </a:p>
          <a:p>
            <a:endParaRPr lang="tr-TR" dirty="0"/>
          </a:p>
        </p:txBody>
      </p:sp>
      <p:sp>
        <p:nvSpPr>
          <p:cNvPr id="4" name="3 İçerik Yer Tutucusu"/>
          <p:cNvSpPr>
            <a:spLocks noGrp="1"/>
          </p:cNvSpPr>
          <p:nvPr>
            <p:ph sz="half" idx="2"/>
          </p:nvPr>
        </p:nvSpPr>
        <p:spPr/>
        <p:txBody>
          <a:bodyPr>
            <a:normAutofit fontScale="92500" lnSpcReduction="20000"/>
          </a:bodyPr>
          <a:lstStyle/>
          <a:p>
            <a:r>
              <a:rPr lang="tr-TR" sz="2000" dirty="0" smtClean="0"/>
              <a:t>Çocuğuyla </a:t>
            </a:r>
            <a:r>
              <a:rPr lang="tr-TR" sz="2000" dirty="0" smtClean="0">
                <a:solidFill>
                  <a:srgbClr val="7030A0"/>
                </a:solidFill>
              </a:rPr>
              <a:t>duygusal bağ kurdu</a:t>
            </a:r>
            <a:r>
              <a:rPr lang="tr-TR" sz="2000" dirty="0" smtClean="0"/>
              <a:t>. Utanmasına izin vermedi.</a:t>
            </a:r>
          </a:p>
          <a:p>
            <a:r>
              <a:rPr lang="tr-TR" sz="2000" dirty="0" smtClean="0"/>
              <a:t>Hemen empati kurdu ve oğlunun duygularını adlandırdı. </a:t>
            </a:r>
            <a:r>
              <a:rPr lang="tr-TR" sz="2000" dirty="0" smtClean="0">
                <a:solidFill>
                  <a:srgbClr val="7030A0"/>
                </a:solidFill>
              </a:rPr>
              <a:t>senin utandığını anlamamış.</a:t>
            </a:r>
          </a:p>
          <a:p>
            <a:r>
              <a:rPr lang="tr-TR" sz="2000" dirty="0" smtClean="0"/>
              <a:t>Oğluna okulda uyulması gereken bir kural sunarak  bilişsel gelişim evresine olumlu bir katkıda bulunmuş oldu.</a:t>
            </a:r>
          </a:p>
          <a:p>
            <a:r>
              <a:rPr lang="tr-TR" sz="2000" dirty="0" smtClean="0"/>
              <a:t>Annesinin olay anındaki duygusunu adlandırmasının ardından </a:t>
            </a:r>
            <a:r>
              <a:rPr lang="tr-TR" sz="2000" dirty="0" err="1" smtClean="0"/>
              <a:t>Zeke</a:t>
            </a:r>
            <a:r>
              <a:rPr lang="tr-TR" sz="2000" dirty="0" smtClean="0"/>
              <a:t> annesine duygusuyla ilgili daha fazla şey ifade etti.</a:t>
            </a:r>
          </a:p>
          <a:p>
            <a:endParaRPr lang="tr-TR" sz="2000" dirty="0" smtClean="0"/>
          </a:p>
          <a:p>
            <a:endParaRPr lang="tr-TR" sz="2000" dirty="0" smtClean="0"/>
          </a:p>
          <a:p>
            <a:pPr>
              <a:buNone/>
            </a:pPr>
            <a:endParaRPr lang="tr-TR" sz="2000" dirty="0"/>
          </a:p>
        </p:txBody>
      </p:sp>
      <p:sp>
        <p:nvSpPr>
          <p:cNvPr id="2" name="1 Başlık"/>
          <p:cNvSpPr>
            <a:spLocks noGrp="1"/>
          </p:cNvSpPr>
          <p:nvPr>
            <p:ph type="title"/>
          </p:nvPr>
        </p:nvSpPr>
        <p:spPr/>
        <p:txBody>
          <a:bodyPr/>
          <a:lstStyle/>
          <a:p>
            <a:r>
              <a:rPr lang="tr-TR" dirty="0" smtClean="0">
                <a:solidFill>
                  <a:srgbClr val="FF0000"/>
                </a:solidFill>
              </a:rPr>
              <a:t>Analiz Ederek Hikayeye Devam</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p:txBody>
          <a:bodyPr>
            <a:normAutofit lnSpcReduction="10000"/>
          </a:bodyPr>
          <a:lstStyle/>
          <a:p>
            <a:r>
              <a:rPr lang="tr-TR" sz="2400" b="1" dirty="0" smtClean="0">
                <a:solidFill>
                  <a:srgbClr val="00B050"/>
                </a:solidFill>
                <a:latin typeface="Batang" pitchFamily="18" charset="-127"/>
                <a:ea typeface="Batang" pitchFamily="18" charset="-127"/>
              </a:rPr>
              <a:t>Anne: Evet </a:t>
            </a:r>
            <a:r>
              <a:rPr lang="tr-TR" sz="2400" b="1" dirty="0" smtClean="0">
                <a:solidFill>
                  <a:srgbClr val="00B050"/>
                </a:solidFill>
                <a:latin typeface="Batang" pitchFamily="18" charset="-127"/>
                <a:ea typeface="Batang" pitchFamily="18" charset="-127"/>
              </a:rPr>
              <a:t>insanlar senin konuşmana izin vermediklerinde ne </a:t>
            </a:r>
            <a:r>
              <a:rPr lang="tr-TR" sz="2400" b="1" dirty="0" smtClean="0">
                <a:solidFill>
                  <a:srgbClr val="00B050"/>
                </a:solidFill>
                <a:latin typeface="Batang" pitchFamily="18" charset="-127"/>
                <a:ea typeface="Batang" pitchFamily="18" charset="-127"/>
              </a:rPr>
              <a:t>kadar öfkelendiğini </a:t>
            </a:r>
            <a:r>
              <a:rPr lang="tr-TR" sz="2400" b="1" dirty="0" smtClean="0">
                <a:solidFill>
                  <a:srgbClr val="00B050"/>
                </a:solidFill>
                <a:latin typeface="Batang" pitchFamily="18" charset="-127"/>
                <a:ea typeface="Batang" pitchFamily="18" charset="-127"/>
              </a:rPr>
              <a:t>biliyorum. </a:t>
            </a:r>
            <a:r>
              <a:rPr lang="tr-TR" sz="2400" b="1" dirty="0" smtClean="0">
                <a:solidFill>
                  <a:srgbClr val="7030A0"/>
                </a:solidFill>
                <a:latin typeface="Batang" pitchFamily="18" charset="-127"/>
                <a:ea typeface="Batang" pitchFamily="18" charset="-127"/>
              </a:rPr>
              <a:t>Bayan </a:t>
            </a:r>
            <a:r>
              <a:rPr lang="tr-TR" sz="2400" b="1" dirty="0" err="1" smtClean="0">
                <a:solidFill>
                  <a:srgbClr val="7030A0"/>
                </a:solidFill>
                <a:latin typeface="Batang" pitchFamily="18" charset="-127"/>
                <a:ea typeface="Batang" pitchFamily="18" charset="-127"/>
              </a:rPr>
              <a:t>Rollo</a:t>
            </a:r>
            <a:r>
              <a:rPr lang="tr-TR" sz="2400" b="1" dirty="0" smtClean="0">
                <a:solidFill>
                  <a:srgbClr val="7030A0"/>
                </a:solidFill>
                <a:latin typeface="Batang" pitchFamily="18" charset="-127"/>
                <a:ea typeface="Batang" pitchFamily="18" charset="-127"/>
              </a:rPr>
              <a:t>, senin son zamanlarda, kardeşlerinin seni dinlemiyor oluşundan dolayı ne kadar üzgün olduğunu bilmiyor.</a:t>
            </a:r>
            <a:endParaRPr lang="tr-TR" sz="2400" b="1" dirty="0" smtClean="0">
              <a:solidFill>
                <a:srgbClr val="7030A0"/>
              </a:solidFill>
              <a:latin typeface="Batang" pitchFamily="18" charset="-127"/>
              <a:ea typeface="Batang" pitchFamily="18" charset="-127"/>
            </a:endParaRPr>
          </a:p>
          <a:p>
            <a:r>
              <a:rPr lang="tr-TR" sz="2400" b="1" dirty="0" err="1" smtClean="0">
                <a:solidFill>
                  <a:srgbClr val="00B050"/>
                </a:solidFill>
                <a:latin typeface="Batang" pitchFamily="18" charset="-127"/>
                <a:ea typeface="Batang" pitchFamily="18" charset="-127"/>
              </a:rPr>
              <a:t>Zeke</a:t>
            </a:r>
            <a:r>
              <a:rPr lang="tr-TR" sz="2400" b="1" dirty="0" smtClean="0">
                <a:solidFill>
                  <a:srgbClr val="00B050"/>
                </a:solidFill>
                <a:latin typeface="Batang" pitchFamily="18" charset="-127"/>
                <a:ea typeface="Batang" pitchFamily="18" charset="-127"/>
              </a:rPr>
              <a:t>: Evet beni çok öfkelendirdi ve daha sonra kalemimi aldı.</a:t>
            </a:r>
            <a:endParaRPr lang="tr-TR" sz="2400" b="1" dirty="0">
              <a:solidFill>
                <a:srgbClr val="00B050"/>
              </a:solidFill>
              <a:latin typeface="Batang" pitchFamily="18" charset="-127"/>
              <a:ea typeface="Batang" pitchFamily="18" charset="-127"/>
            </a:endParaRPr>
          </a:p>
        </p:txBody>
      </p:sp>
      <p:sp>
        <p:nvSpPr>
          <p:cNvPr id="4" name="3 İçerik Yer Tutucusu"/>
          <p:cNvSpPr>
            <a:spLocks noGrp="1"/>
          </p:cNvSpPr>
          <p:nvPr>
            <p:ph sz="half" idx="2"/>
          </p:nvPr>
        </p:nvSpPr>
        <p:spPr/>
        <p:txBody>
          <a:bodyPr>
            <a:normAutofit lnSpcReduction="10000"/>
          </a:bodyPr>
          <a:lstStyle/>
          <a:p>
            <a:r>
              <a:rPr lang="tr-TR" sz="1800" dirty="0" smtClean="0"/>
              <a:t>Anne </a:t>
            </a:r>
            <a:r>
              <a:rPr lang="tr-TR" sz="1800" dirty="0" err="1" smtClean="0"/>
              <a:t>Zeke’nin</a:t>
            </a:r>
            <a:r>
              <a:rPr lang="tr-TR" sz="1800" dirty="0" smtClean="0"/>
              <a:t> öğretmenine karşı kaba davranışını tetikleyen </a:t>
            </a:r>
            <a:r>
              <a:rPr lang="tr-TR" sz="1800" dirty="0" smtClean="0"/>
              <a:t>duyguyu </a:t>
            </a:r>
            <a:r>
              <a:rPr lang="tr-TR" sz="1800" dirty="0" smtClean="0"/>
              <a:t>isimlendirdi </a:t>
            </a:r>
            <a:r>
              <a:rPr lang="tr-TR" sz="1800" dirty="0" smtClean="0"/>
              <a:t>ve </a:t>
            </a:r>
            <a:r>
              <a:rPr lang="tr-TR" sz="1800" dirty="0" smtClean="0"/>
              <a:t>öfkenin asıl sebebini </a:t>
            </a:r>
            <a:r>
              <a:rPr lang="tr-TR" sz="1800" dirty="0" smtClean="0"/>
              <a:t>görmesini </a:t>
            </a:r>
            <a:r>
              <a:rPr lang="tr-TR" sz="1800" dirty="0" smtClean="0"/>
              <a:t>sağladı.</a:t>
            </a:r>
            <a:endParaRPr lang="tr-TR" sz="1800" dirty="0" smtClean="0"/>
          </a:p>
          <a:p>
            <a:pPr>
              <a:buNone/>
            </a:pPr>
            <a:endParaRPr lang="tr-TR" sz="1800" dirty="0" smtClean="0"/>
          </a:p>
          <a:p>
            <a:r>
              <a:rPr lang="tr-TR" sz="1800" dirty="0" err="1" smtClean="0"/>
              <a:t>Zeke</a:t>
            </a:r>
            <a:r>
              <a:rPr lang="tr-TR" sz="1800" dirty="0" smtClean="0"/>
              <a:t> anlaşıldığını hissetti. Ve duyguyu kendi kelimeleriyle ifade edebildi.</a:t>
            </a:r>
            <a:endParaRPr lang="tr-TR" sz="1800" dirty="0"/>
          </a:p>
        </p:txBody>
      </p:sp>
      <p:sp>
        <p:nvSpPr>
          <p:cNvPr id="2" name="1 Başlık"/>
          <p:cNvSpPr>
            <a:spLocks noGrp="1"/>
          </p:cNvSpPr>
          <p:nvPr>
            <p:ph type="title"/>
          </p:nvPr>
        </p:nvSpPr>
        <p:spPr/>
        <p:txBody>
          <a:bodyPr/>
          <a:lstStyle/>
          <a:p>
            <a:r>
              <a:rPr lang="tr-TR" dirty="0" smtClean="0">
                <a:solidFill>
                  <a:srgbClr val="FF0000"/>
                </a:solidFill>
              </a:rPr>
              <a:t>Analiz Ederek Hikayeye Devam</a:t>
            </a:r>
            <a:endParaRPr lang="tr-TR" dirty="0"/>
          </a:p>
        </p:txBody>
      </p:sp>
      <p:cxnSp>
        <p:nvCxnSpPr>
          <p:cNvPr id="6" name="5 Düz Ok Bağlayıcısı"/>
          <p:cNvCxnSpPr/>
          <p:nvPr/>
        </p:nvCxnSpPr>
        <p:spPr>
          <a:xfrm rot="5400000" flipH="1" flipV="1">
            <a:off x="3643306" y="2357430"/>
            <a:ext cx="1357322"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Düz Ok Bağlayıcısı"/>
          <p:cNvCxnSpPr/>
          <p:nvPr/>
        </p:nvCxnSpPr>
        <p:spPr>
          <a:xfrm flipV="1">
            <a:off x="3500430" y="3929066"/>
            <a:ext cx="1643074"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1"/>
          </p:nvPr>
        </p:nvSpPr>
        <p:spPr>
          <a:xfrm>
            <a:off x="457200" y="1142984"/>
            <a:ext cx="4038600" cy="4864307"/>
          </a:xfrm>
        </p:spPr>
        <p:txBody>
          <a:bodyPr>
            <a:normAutofit/>
          </a:bodyPr>
          <a:lstStyle/>
          <a:p>
            <a:r>
              <a:rPr lang="tr-TR" sz="1800" b="1" dirty="0" smtClean="0">
                <a:solidFill>
                  <a:srgbClr val="00B050"/>
                </a:solidFill>
              </a:rPr>
              <a:t>Anne: Senin için ne kadar zor olduğunu anlıyorum.Ancak seninde  bildiğin gibi Bayan </a:t>
            </a:r>
            <a:r>
              <a:rPr lang="tr-TR" sz="1800" b="1" dirty="0" err="1" smtClean="0">
                <a:solidFill>
                  <a:srgbClr val="00B050"/>
                </a:solidFill>
              </a:rPr>
              <a:t>Rollo’nun</a:t>
            </a:r>
            <a:r>
              <a:rPr lang="tr-TR" sz="1800" b="1" dirty="0" smtClean="0">
                <a:solidFill>
                  <a:srgbClr val="00B050"/>
                </a:solidFill>
              </a:rPr>
              <a:t> sınıfı kalabalık ve herkesin farklı davranışlar sergilediği bir yer. Yani şu an bizim yaptığımız gibi konuşabilecek kadar zamanı yok. Bir öğretmen okuldaki kurallara uymanı istediğinde, elinden geldiğince bunu yapman önemli. Senden istenen ve uygun olan şeyleri elinden geldiğince yapmayı deneyecek misin </a:t>
            </a:r>
            <a:r>
              <a:rPr lang="tr-TR" sz="1800" b="1" dirty="0" err="1" smtClean="0">
                <a:solidFill>
                  <a:srgbClr val="00B050"/>
                </a:solidFill>
              </a:rPr>
              <a:t>Zeke</a:t>
            </a:r>
            <a:r>
              <a:rPr lang="tr-TR" sz="1800" b="1" dirty="0" smtClean="0">
                <a:solidFill>
                  <a:srgbClr val="00B050"/>
                </a:solidFill>
              </a:rPr>
              <a:t> ?</a:t>
            </a:r>
          </a:p>
          <a:p>
            <a:r>
              <a:rPr lang="tr-TR" sz="1800" b="1" dirty="0" err="1" smtClean="0">
                <a:solidFill>
                  <a:srgbClr val="00B050"/>
                </a:solidFill>
              </a:rPr>
              <a:t>Zeke</a:t>
            </a:r>
            <a:r>
              <a:rPr lang="tr-TR" sz="1800" b="1" dirty="0" smtClean="0">
                <a:solidFill>
                  <a:srgbClr val="00B050"/>
                </a:solidFill>
              </a:rPr>
              <a:t>: Evet anne.</a:t>
            </a:r>
            <a:endParaRPr lang="tr-TR" sz="1800" b="1" dirty="0">
              <a:solidFill>
                <a:srgbClr val="00B050"/>
              </a:solidFill>
            </a:endParaRPr>
          </a:p>
        </p:txBody>
      </p:sp>
      <p:sp>
        <p:nvSpPr>
          <p:cNvPr id="3" name="2 İçerik Yer Tutucusu"/>
          <p:cNvSpPr>
            <a:spLocks noGrp="1"/>
          </p:cNvSpPr>
          <p:nvPr>
            <p:ph sz="half" idx="2"/>
          </p:nvPr>
        </p:nvSpPr>
        <p:spPr>
          <a:xfrm>
            <a:off x="4648200" y="1142984"/>
            <a:ext cx="4038600" cy="4864307"/>
          </a:xfrm>
        </p:spPr>
        <p:txBody>
          <a:bodyPr>
            <a:normAutofit/>
          </a:bodyPr>
          <a:lstStyle/>
          <a:p>
            <a:r>
              <a:rPr lang="tr-TR" sz="1800" dirty="0" smtClean="0"/>
              <a:t>Annesi </a:t>
            </a:r>
            <a:r>
              <a:rPr lang="tr-TR" sz="1800" dirty="0" err="1" smtClean="0"/>
              <a:t>Zeke’nin</a:t>
            </a:r>
            <a:r>
              <a:rPr lang="tr-TR" sz="1800" dirty="0" smtClean="0"/>
              <a:t> tartışmaya olan eğilimini, ve bunu düzeltmediği sürece okulda problem yaşamaya devam edeceğini anladığı için çok basit bir şekilde kurallara uyması gerektiğini tekrar etti.</a:t>
            </a:r>
          </a:p>
        </p:txBody>
      </p:sp>
      <p:sp>
        <p:nvSpPr>
          <p:cNvPr id="4" name="3 Başlık"/>
          <p:cNvSpPr>
            <a:spLocks noGrp="1"/>
          </p:cNvSpPr>
          <p:nvPr>
            <p:ph type="title"/>
          </p:nvPr>
        </p:nvSpPr>
        <p:spPr>
          <a:xfrm>
            <a:off x="457200" y="274638"/>
            <a:ext cx="8229600" cy="654032"/>
          </a:xfrm>
        </p:spPr>
        <p:txBody>
          <a:bodyPr>
            <a:normAutofit fontScale="90000"/>
          </a:bodyPr>
          <a:lstStyle/>
          <a:p>
            <a:r>
              <a:rPr lang="tr-TR" dirty="0" smtClean="0">
                <a:solidFill>
                  <a:srgbClr val="FF0000"/>
                </a:solidFill>
              </a:rPr>
              <a:t>Analiz Ederek Hikayeye Devam</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half" idx="1"/>
          </p:nvPr>
        </p:nvSpPr>
        <p:spPr>
          <a:xfrm>
            <a:off x="457200" y="1214422"/>
            <a:ext cx="4038600" cy="4792869"/>
          </a:xfrm>
        </p:spPr>
        <p:txBody>
          <a:bodyPr>
            <a:normAutofit fontScale="70000" lnSpcReduction="20000"/>
          </a:bodyPr>
          <a:lstStyle/>
          <a:p>
            <a:r>
              <a:rPr lang="tr-TR" sz="3200" dirty="0" smtClean="0"/>
              <a:t>Anne:Güzel! Okuldaki kurallara olabildiğince uyumlu hareket edersen çok daha az problem yaşarsın. Eve geldiğinde okulda adil olmadığından şikayet ettiğin durumlar olursa bizimle paylaşabilirsin.Bu harika olur. Ancak bir öğrenci olarak saygı göstermek demek, öğretmeninin istediği şeyler için yanlış bir şey olmadıkça onunla işbirliği yapmak demektir.</a:t>
            </a:r>
            <a:endParaRPr lang="tr-TR" sz="3200" dirty="0"/>
          </a:p>
        </p:txBody>
      </p:sp>
      <p:sp>
        <p:nvSpPr>
          <p:cNvPr id="3" name="2 İçerik Yer Tutucusu"/>
          <p:cNvSpPr>
            <a:spLocks noGrp="1"/>
          </p:cNvSpPr>
          <p:nvPr>
            <p:ph sz="half" idx="2"/>
          </p:nvPr>
        </p:nvSpPr>
        <p:spPr>
          <a:xfrm>
            <a:off x="4648200" y="1214422"/>
            <a:ext cx="4038600" cy="4792869"/>
          </a:xfrm>
        </p:spPr>
        <p:txBody>
          <a:bodyPr>
            <a:normAutofit fontScale="70000" lnSpcReduction="20000"/>
          </a:bodyPr>
          <a:lstStyle/>
          <a:p>
            <a:r>
              <a:rPr lang="tr-TR" dirty="0" smtClean="0"/>
              <a:t>Bu hikaye bir kurgu olmasına rağmen yapılması  gereken pek çok doğru davranışı  anlatır. </a:t>
            </a:r>
            <a:endParaRPr lang="tr-TR" dirty="0" smtClean="0"/>
          </a:p>
          <a:p>
            <a:r>
              <a:rPr lang="tr-TR" dirty="0" err="1" smtClean="0"/>
              <a:t>Zeke’nin</a:t>
            </a:r>
            <a:r>
              <a:rPr lang="tr-TR" dirty="0" smtClean="0"/>
              <a:t> </a:t>
            </a:r>
            <a:r>
              <a:rPr lang="tr-TR" dirty="0" smtClean="0"/>
              <a:t>annesi oğlunu utandırmaktan kaçındı ve gelecekte kendi duygularını ayırmasına imkan tanıyacak duygusal öğrenme ortamı yaratarak onun duygularını adlandırdı. Ayrıca ona sosyal bir kural sunarak onu duygusal anlamda destekledi ve ondan bu kuralı izlemesini istedi. </a:t>
            </a:r>
            <a:r>
              <a:rPr lang="tr-TR" dirty="0" err="1" smtClean="0"/>
              <a:t>Zeke</a:t>
            </a:r>
            <a:r>
              <a:rPr lang="tr-TR" dirty="0" smtClean="0"/>
              <a:t> okulda aynı davranışı tekrar etmesi durumunda artık sonuçlarını öngörebilecekti.</a:t>
            </a:r>
          </a:p>
          <a:p>
            <a:endParaRPr lang="tr-TR" dirty="0"/>
          </a:p>
        </p:txBody>
      </p:sp>
      <p:sp>
        <p:nvSpPr>
          <p:cNvPr id="4" name="3 Başlık"/>
          <p:cNvSpPr>
            <a:spLocks noGrp="1"/>
          </p:cNvSpPr>
          <p:nvPr>
            <p:ph type="title"/>
          </p:nvPr>
        </p:nvSpPr>
        <p:spPr>
          <a:xfrm>
            <a:off x="457200" y="274638"/>
            <a:ext cx="8229600" cy="796908"/>
          </a:xfrm>
        </p:spPr>
        <p:txBody>
          <a:bodyPr/>
          <a:lstStyle/>
          <a:p>
            <a:r>
              <a:rPr lang="tr-TR" dirty="0" smtClean="0">
                <a:solidFill>
                  <a:srgbClr val="FF0000"/>
                </a:solidFill>
              </a:rPr>
              <a:t>Analiz Ederek Hikayeye Devam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dirty="0" smtClean="0"/>
              <a:t>Bu soruyu duyan  hemen herkes ufak tefek şeyler hatırlar. Seyahatler,öğretmenler, okul, arkadaşlar vb.</a:t>
            </a:r>
          </a:p>
          <a:p>
            <a:r>
              <a:rPr lang="tr-TR" sz="2800" dirty="0" smtClean="0"/>
              <a:t>Boşluk hissi bu anıların hiçbiriyle ilgili değildir.</a:t>
            </a:r>
          </a:p>
          <a:p>
            <a:r>
              <a:rPr lang="tr-TR" sz="2800" dirty="0" smtClean="0"/>
              <a:t>Boşluk hissi tamamıyla “duygusal ihmal” ile ilgilidir.</a:t>
            </a:r>
          </a:p>
        </p:txBody>
      </p:sp>
      <p:sp>
        <p:nvSpPr>
          <p:cNvPr id="2" name="1 Başlık"/>
          <p:cNvSpPr>
            <a:spLocks noGrp="1"/>
          </p:cNvSpPr>
          <p:nvPr>
            <p:ph type="title"/>
          </p:nvPr>
        </p:nvSpPr>
        <p:spPr/>
        <p:txBody>
          <a:bodyPr>
            <a:normAutofit fontScale="90000"/>
          </a:bodyPr>
          <a:lstStyle/>
          <a:p>
            <a:r>
              <a:rPr lang="tr-TR" sz="4000" dirty="0" smtClean="0">
                <a:solidFill>
                  <a:srgbClr val="FF0000"/>
                </a:solidFill>
              </a:rPr>
              <a:t>Çocukluğunuza dair ne hatırlıyorsunuz?</a:t>
            </a:r>
            <a:r>
              <a:rPr lang="tr-TR" dirty="0" smtClean="0"/>
              <a:t/>
            </a:r>
            <a:br>
              <a:rPr lang="tr-TR" dirty="0" smtClean="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2400" dirty="0" smtClean="0"/>
              <a:t>Fiziksel </a:t>
            </a:r>
            <a:r>
              <a:rPr lang="tr-TR" sz="2400" dirty="0" smtClean="0"/>
              <a:t>anlamda kusursuz bir özenle </a:t>
            </a:r>
            <a:r>
              <a:rPr lang="tr-TR" sz="2400" dirty="0" smtClean="0"/>
              <a:t>büyüttüğümüz (yemeyip yedirdiğimiz, giymeyip giydirdiğimiz) çocuklarımızı duygusal anlamda ihmal etmiş olabilir miyiz?</a:t>
            </a:r>
            <a:endParaRPr lang="tr-TR" dirty="0" smtClean="0"/>
          </a:p>
          <a:p>
            <a:endParaRPr lang="tr-TR" dirty="0" smtClean="0"/>
          </a:p>
          <a:p>
            <a:r>
              <a:rPr lang="tr-TR" sz="2400" dirty="0" smtClean="0">
                <a:latin typeface="+mj-lt"/>
              </a:rPr>
              <a:t>Kitabı okudukça sizlerle paylaşmaya çalışacağım.</a:t>
            </a:r>
          </a:p>
          <a:p>
            <a:endParaRPr lang="tr-TR" dirty="0" smtClean="0"/>
          </a:p>
          <a:p>
            <a:pPr>
              <a:buNone/>
            </a:pPr>
            <a:r>
              <a:rPr lang="tr-TR" dirty="0" smtClean="0"/>
              <a:t>						Sibel </a:t>
            </a:r>
            <a:r>
              <a:rPr lang="tr-TR" dirty="0" err="1" smtClean="0"/>
              <a:t>Çolakoğlu</a:t>
            </a:r>
            <a:endParaRPr lang="tr-TR" dirty="0" smtClean="0"/>
          </a:p>
          <a:p>
            <a:pPr>
              <a:buNone/>
            </a:pPr>
            <a:endParaRPr lang="tr-TR" dirty="0" smtClean="0"/>
          </a:p>
        </p:txBody>
      </p:sp>
      <p:sp>
        <p:nvSpPr>
          <p:cNvPr id="2" name="1 Başlık"/>
          <p:cNvSpPr>
            <a:spLocks noGrp="1"/>
          </p:cNvSpPr>
          <p:nvPr>
            <p:ph type="title"/>
          </p:nvPr>
        </p:nvSpPr>
        <p:spPr/>
        <p:txBody>
          <a:bodyPr/>
          <a:lstStyle/>
          <a:p>
            <a:pPr algn="ctr"/>
            <a:r>
              <a:rPr lang="tr-TR" dirty="0" smtClean="0">
                <a:solidFill>
                  <a:srgbClr val="FF0000"/>
                </a:solidFill>
              </a:rPr>
              <a:t>Son söz… Şimdilik….</a:t>
            </a:r>
            <a:endParaRPr lang="tr-T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2800" dirty="0" smtClean="0"/>
              <a:t>Duygusal ihmal görünmezdir. Hemen göze çarpmaz. Nadiren fiziksel veya görünür işaretleri vardır.</a:t>
            </a:r>
          </a:p>
          <a:p>
            <a:r>
              <a:rPr lang="tr-TR" sz="2800" dirty="0" smtClean="0"/>
              <a:t>Aslında duygusal </a:t>
            </a:r>
            <a:r>
              <a:rPr lang="tr-TR" sz="2800" dirty="0" smtClean="0"/>
              <a:t>olarak ihmal </a:t>
            </a:r>
            <a:r>
              <a:rPr lang="tr-TR" sz="2800" dirty="0" smtClean="0"/>
              <a:t>edilen çocukların büyük çoğunluğu, fiziksel anlamda kusursuz bir özenle büyür</a:t>
            </a:r>
            <a:r>
              <a:rPr lang="tr-TR" sz="2800" dirty="0" smtClean="0"/>
              <a:t>.</a:t>
            </a:r>
          </a:p>
          <a:p>
            <a:r>
              <a:rPr lang="tr-TR" sz="2800" dirty="0" smtClean="0"/>
              <a:t>Duygusal ihmal kurbanı olan insanlar gerçekten acı çeker. Ama nedenini anlamazlar.</a:t>
            </a:r>
            <a:endParaRPr lang="tr-TR" sz="2800" dirty="0" smtClean="0"/>
          </a:p>
          <a:p>
            <a:endParaRPr lang="tr-TR" dirty="0"/>
          </a:p>
        </p:txBody>
      </p:sp>
      <p:sp>
        <p:nvSpPr>
          <p:cNvPr id="2" name="1 Başlık"/>
          <p:cNvSpPr>
            <a:spLocks noGrp="1"/>
          </p:cNvSpPr>
          <p:nvPr>
            <p:ph type="title"/>
          </p:nvPr>
        </p:nvSpPr>
        <p:spPr/>
        <p:txBody>
          <a:bodyPr/>
          <a:lstStyle/>
          <a:p>
            <a:r>
              <a:rPr lang="tr-TR" dirty="0" smtClean="0">
                <a:solidFill>
                  <a:srgbClr val="FF0000"/>
                </a:solidFill>
                <a:latin typeface="Algerian" pitchFamily="82" charset="0"/>
              </a:rPr>
              <a:t>İhmalin İzleri</a:t>
            </a:r>
            <a:endParaRPr lang="tr-TR" dirty="0">
              <a:solidFill>
                <a:srgbClr val="FF0000"/>
              </a:solidFill>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sz="2000" dirty="0" smtClean="0">
                <a:solidFill>
                  <a:srgbClr val="7030A0"/>
                </a:solidFill>
              </a:rPr>
              <a:t>Örnek:</a:t>
            </a:r>
            <a:r>
              <a:rPr lang="tr-TR" sz="2000" dirty="0" smtClean="0"/>
              <a:t> Ebeveynler çocuklarına sevgi dolu bir ev, yiyecek ve giyeceklerle dolu dolaplar verebilir, çocuklarına asla kötü davranmaz veya onları ihmal etmez. Ancak aynı ebeveynler çocuklarının uyuşturucu kullandıklarını fark etme konusunda başarısız olabilir. Ya da çatışmamak için “sınırlar” koymak yerine  fazla özgürlük tanıyabilirler. </a:t>
            </a:r>
          </a:p>
          <a:p>
            <a:r>
              <a:rPr lang="tr-TR" sz="2000" dirty="0" smtClean="0"/>
              <a:t>Bu çocuk bir yetişkin olup geriye baktığında, en çok ihtiyaç duyduğu anlarda ebeveynlerinin onun ihtiyaçlarını karşılamakta başarısız olduklarının farkına varamaz.  Aksine ideal bir çocukluk geçirmiş olabileceğini, gençken kendi yaptığı yanlış seçimlerden dolayı </a:t>
            </a:r>
            <a:r>
              <a:rPr lang="tr-TR" sz="2000" dirty="0" smtClean="0">
                <a:solidFill>
                  <a:srgbClr val="FF0000"/>
                </a:solidFill>
              </a:rPr>
              <a:t>kendini suçlayacaktır.</a:t>
            </a:r>
          </a:p>
          <a:p>
            <a:r>
              <a:rPr lang="tr-TR" sz="2000" dirty="0" smtClean="0"/>
              <a:t>Duygusal ihmal edilmiş </a:t>
            </a:r>
            <a:r>
              <a:rPr lang="tr-TR" sz="2000" dirty="0" err="1" smtClean="0"/>
              <a:t>kişler</a:t>
            </a:r>
            <a:r>
              <a:rPr lang="tr-TR" sz="2000" dirty="0" smtClean="0"/>
              <a:t>, ebeveynlerinin ihmallerini görmektense kendilerini problem olarak görürler.</a:t>
            </a:r>
          </a:p>
          <a:p>
            <a:r>
              <a:rPr lang="tr-TR" sz="2000" dirty="0" smtClean="0"/>
              <a:t>Duygusal ihmale maruz kalmış kişiler genellikle “diğerlerinin” neye ihtiyaç duyduğunu iyi bilir. Ama kedi hayatlarında içsel deneyimlerinde neyin yanlış olduğunu ve nasıl zarar gördüğünü tanımlayamazlar. Ve yardım istemekten utanma eğilimindedirler.</a:t>
            </a:r>
          </a:p>
          <a:p>
            <a:endParaRPr lang="tr-TR" sz="2000" dirty="0" smtClean="0">
              <a:solidFill>
                <a:srgbClr val="FF0000"/>
              </a:solidFill>
            </a:endParaRPr>
          </a:p>
          <a:p>
            <a:endParaRPr lang="tr-TR" dirty="0">
              <a:solidFill>
                <a:srgbClr val="FF0000"/>
              </a:solidFill>
            </a:endParaRPr>
          </a:p>
        </p:txBody>
      </p:sp>
      <p:sp>
        <p:nvSpPr>
          <p:cNvPr id="2" name="1 Başlık"/>
          <p:cNvSpPr>
            <a:spLocks noGrp="1"/>
          </p:cNvSpPr>
          <p:nvPr>
            <p:ph type="title"/>
          </p:nvPr>
        </p:nvSpPr>
        <p:spPr/>
        <p:txBody>
          <a:bodyPr/>
          <a:lstStyle/>
          <a:p>
            <a:r>
              <a:rPr lang="tr-TR" dirty="0" smtClean="0">
                <a:solidFill>
                  <a:srgbClr val="FF0000"/>
                </a:solidFill>
                <a:latin typeface="Algerian" pitchFamily="82" charset="0"/>
              </a:rPr>
              <a:t>İhmalin İzleri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txBody>
          <a:bodyPr>
            <a:normAutofit lnSpcReduction="10000"/>
          </a:bodyPr>
          <a:lstStyle/>
          <a:p>
            <a:pPr>
              <a:buNone/>
            </a:pPr>
            <a:r>
              <a:rPr lang="tr-TR" sz="1600" dirty="0" smtClean="0">
                <a:solidFill>
                  <a:srgbClr val="FF0000"/>
                </a:solidFill>
              </a:rPr>
              <a:t>Duygusal İhmal </a:t>
            </a:r>
            <a:r>
              <a:rPr lang="tr-TR" sz="1600" dirty="0" smtClean="0">
                <a:solidFill>
                  <a:srgbClr val="FF0000"/>
                </a:solidFill>
              </a:rPr>
              <a:t>Anketi</a:t>
            </a:r>
          </a:p>
          <a:p>
            <a:pPr>
              <a:buNone/>
            </a:pPr>
            <a:endParaRPr lang="tr-TR" sz="1600" dirty="0" smtClean="0"/>
          </a:p>
          <a:p>
            <a:pPr>
              <a:buNone/>
            </a:pPr>
            <a:r>
              <a:rPr lang="tr-TR" sz="1600" dirty="0" smtClean="0"/>
              <a:t>1-Ailenizle yada arkadaşlarınızla birlikteyken bazen kendinizi oraya ait hissetmiyorsunuz.</a:t>
            </a:r>
          </a:p>
          <a:p>
            <a:pPr>
              <a:buNone/>
            </a:pPr>
            <a:r>
              <a:rPr lang="tr-TR" sz="1600" dirty="0" smtClean="0"/>
              <a:t>2-Başkalarına güvenmemekle övünüyorsunuz.</a:t>
            </a:r>
          </a:p>
          <a:p>
            <a:pPr>
              <a:buNone/>
            </a:pPr>
            <a:r>
              <a:rPr lang="tr-TR" sz="1600" dirty="0" smtClean="0"/>
              <a:t>3-Yardım istemekte zorlanıyorsunuz.</a:t>
            </a:r>
          </a:p>
          <a:p>
            <a:pPr>
              <a:buNone/>
            </a:pPr>
            <a:r>
              <a:rPr lang="tr-TR" sz="1600" dirty="0" smtClean="0"/>
              <a:t>4-Aileniz ve arkadaşlarınız uzakta olmanızdan şikayet ediyor.</a:t>
            </a:r>
          </a:p>
          <a:p>
            <a:pPr>
              <a:buNone/>
            </a:pPr>
            <a:r>
              <a:rPr lang="tr-TR" sz="1600" dirty="0" smtClean="0"/>
              <a:t>5-Hayatta potansiyelinizi ortaya koyamadığınızı hissediyorsunuz.</a:t>
            </a:r>
          </a:p>
          <a:p>
            <a:pPr>
              <a:buNone/>
            </a:pPr>
            <a:r>
              <a:rPr lang="tr-TR" sz="1600" dirty="0" smtClean="0"/>
              <a:t>6-Çoğu zaman evde yalnız kalmayı tercih ediyorsunuz.</a:t>
            </a:r>
          </a:p>
          <a:p>
            <a:pPr>
              <a:buNone/>
            </a:pPr>
            <a:r>
              <a:rPr lang="tr-TR" sz="1600" dirty="0" smtClean="0"/>
              <a:t>7-Gizliden gizliye bir dolandırıcı olduğunuzu hissediyorsunuz.</a:t>
            </a:r>
          </a:p>
          <a:p>
            <a:pPr>
              <a:buNone/>
            </a:pPr>
            <a:r>
              <a:rPr lang="tr-TR" sz="1600" dirty="0" smtClean="0"/>
              <a:t>8-Sosyal ortamlarda kendinizi huzursuz hissediyorsunuz. </a:t>
            </a:r>
          </a:p>
          <a:p>
            <a:pPr>
              <a:buNone/>
            </a:pPr>
            <a:r>
              <a:rPr lang="tr-TR" sz="1600" dirty="0" smtClean="0"/>
              <a:t>9-Çoğu zaman hayal kırıklığına uğramış hissediyorsunuz yada kendinize kızıyorsunuz.</a:t>
            </a:r>
          </a:p>
          <a:p>
            <a:pPr>
              <a:buNone/>
            </a:pPr>
            <a:r>
              <a:rPr lang="tr-TR" sz="1600" dirty="0" smtClean="0"/>
              <a:t>10-Kendinizi, diğerlerini eleştirdiğinizden çok daha acımasızca eleştiriyorsunuz.</a:t>
            </a:r>
          </a:p>
          <a:p>
            <a:pPr>
              <a:buNone/>
            </a:pPr>
            <a:r>
              <a:rPr lang="tr-TR" sz="1600" dirty="0" smtClean="0"/>
              <a:t>11-Kendinizi diğerleriyle karşılaştırıyor ve onlara kıyasla çok eksik olduğunuzu  düşünüyorsunuz.</a:t>
            </a:r>
          </a:p>
          <a:p>
            <a:pPr>
              <a:buNone/>
            </a:pPr>
            <a:r>
              <a:rPr lang="tr-TR" sz="1600" dirty="0" smtClean="0"/>
              <a:t>12-Hayvanları sevmeyi, insanları sevmekten daha kolay buluyorsunuz.</a:t>
            </a:r>
          </a:p>
          <a:p>
            <a:pPr>
              <a:buNone/>
            </a:pPr>
            <a:r>
              <a:rPr lang="tr-TR" sz="1600" dirty="0" smtClean="0"/>
              <a:t>13-Ortada açık bir sebep yokken, kendinizi mutsuz hissediyorsunuz.</a:t>
            </a:r>
          </a:p>
        </p:txBody>
      </p:sp>
      <p:sp>
        <p:nvSpPr>
          <p:cNvPr id="2" name="1 Başlık"/>
          <p:cNvSpPr>
            <a:spLocks noGrp="1"/>
          </p:cNvSpPr>
          <p:nvPr>
            <p:ph type="title"/>
          </p:nvPr>
        </p:nvSpPr>
        <p:spPr>
          <a:xfrm>
            <a:off x="457200" y="274638"/>
            <a:ext cx="8229600" cy="439718"/>
          </a:xfrm>
        </p:spPr>
        <p:txBody>
          <a:bodyPr>
            <a:normAutofit/>
          </a:bodyPr>
          <a:lstStyle/>
          <a:p>
            <a:pPr algn="ctr"/>
            <a:r>
              <a:rPr lang="tr-TR" sz="2000" dirty="0" smtClean="0">
                <a:solidFill>
                  <a:srgbClr val="FF0000"/>
                </a:solidFill>
              </a:rPr>
              <a:t>Önce Kendi Ebeveynlerimize Yol Alalım</a:t>
            </a:r>
            <a:endParaRPr lang="tr-TR"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1600" dirty="0" smtClean="0"/>
              <a:t>14-ne hissettiğinizi tanımlamakta zorlanıyorsunuz.</a:t>
            </a:r>
          </a:p>
          <a:p>
            <a:pPr>
              <a:buNone/>
            </a:pPr>
            <a:r>
              <a:rPr lang="tr-TR" sz="1600" dirty="0" smtClean="0"/>
              <a:t>15-Güçlü ve zayıf yönlerinizi tanımlamakta zorlanıyorsunuz.</a:t>
            </a:r>
          </a:p>
          <a:p>
            <a:pPr>
              <a:buNone/>
            </a:pPr>
            <a:r>
              <a:rPr lang="tr-TR" sz="1600" dirty="0" smtClean="0"/>
              <a:t>16-Bazen hayatın dışında olduğunuzu hissediyorsunuz.</a:t>
            </a:r>
          </a:p>
          <a:p>
            <a:pPr>
              <a:buNone/>
            </a:pPr>
            <a:r>
              <a:rPr lang="tr-TR" sz="1600" dirty="0" smtClean="0"/>
              <a:t>17-Bir keşiş gibi yaşayabilecek insanlardan olduğunuzu hissediyorsunuz</a:t>
            </a:r>
            <a:r>
              <a:rPr lang="tr-TR" sz="1600" dirty="0" smtClean="0"/>
              <a:t>.</a:t>
            </a:r>
          </a:p>
          <a:p>
            <a:pPr>
              <a:buNone/>
            </a:pPr>
            <a:r>
              <a:rPr lang="tr-TR" sz="1600" dirty="0" smtClean="0"/>
              <a:t>18-Kendinizi yatıştırmakta zorlanıyorsunuz.</a:t>
            </a:r>
          </a:p>
          <a:p>
            <a:pPr>
              <a:buNone/>
            </a:pPr>
            <a:r>
              <a:rPr lang="tr-TR" sz="1600" dirty="0" smtClean="0"/>
              <a:t>19-Sizi anda kalmaktan alıkoyan bir şeyler olduğunu hissediyorsunuz.</a:t>
            </a:r>
          </a:p>
          <a:p>
            <a:pPr>
              <a:buNone/>
            </a:pPr>
            <a:r>
              <a:rPr lang="tr-TR" sz="1600" dirty="0" smtClean="0"/>
              <a:t>20-Bazen içinizde bir boşluk olduğunu hissediyorsunuz.</a:t>
            </a:r>
          </a:p>
          <a:p>
            <a:pPr>
              <a:buNone/>
            </a:pPr>
            <a:r>
              <a:rPr lang="tr-TR" sz="1600" dirty="0" smtClean="0"/>
              <a:t>21-Gizliden gizliye sizde yanlış bir şeyler olduğunu hissediyorsunuz.</a:t>
            </a:r>
          </a:p>
          <a:p>
            <a:pPr>
              <a:buNone/>
            </a:pPr>
            <a:r>
              <a:rPr lang="tr-TR" sz="1600" dirty="0" smtClean="0"/>
              <a:t>22-Öz-disiplininizle mücadele ediyorsunuz.</a:t>
            </a:r>
          </a:p>
          <a:p>
            <a:pPr>
              <a:buNone/>
            </a:pPr>
            <a:endParaRPr lang="tr-TR" sz="1600" dirty="0" smtClean="0"/>
          </a:p>
          <a:p>
            <a:pPr>
              <a:buNone/>
            </a:pPr>
            <a:endParaRPr lang="tr-TR" sz="1600" dirty="0" smtClean="0"/>
          </a:p>
          <a:p>
            <a:pPr>
              <a:buNone/>
            </a:pPr>
            <a:r>
              <a:rPr lang="tr-TR" sz="1600" dirty="0" smtClean="0"/>
              <a:t>        DAİRE İÇİNE ALDIĞINIZ EVET CEVAPLARINA BAKIN. BU CEVAPLAR SİZE, ÇOCUKKEN DENEYİMLEDİĞİNİZ DUYGUSAL İHMAL ALANLARINI  GÖRMENİZ İÇİN BİR PENCERE AÇACAK.</a:t>
            </a:r>
            <a:endParaRPr lang="tr-TR" sz="1600" dirty="0"/>
          </a:p>
        </p:txBody>
      </p:sp>
      <p:sp>
        <p:nvSpPr>
          <p:cNvPr id="2" name="1 Başlık"/>
          <p:cNvSpPr>
            <a:spLocks noGrp="1"/>
          </p:cNvSpPr>
          <p:nvPr>
            <p:ph type="title"/>
          </p:nvPr>
        </p:nvSpPr>
        <p:spPr/>
        <p:txBody>
          <a:bodyPr/>
          <a:lstStyle/>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Duygusal olarak sağlıklı ve bağlı bir yetişkin olması için ebeveynlerin şu üç şeyi sürekli yapmaları gerekir.</a:t>
            </a:r>
          </a:p>
          <a:p>
            <a:pPr>
              <a:buNone/>
            </a:pPr>
            <a:r>
              <a:rPr lang="tr-TR" dirty="0" smtClean="0"/>
              <a:t>	</a:t>
            </a:r>
            <a:r>
              <a:rPr lang="tr-TR" dirty="0" smtClean="0"/>
              <a:t>1-Asgari duygusal bağlanma</a:t>
            </a:r>
          </a:p>
          <a:p>
            <a:pPr>
              <a:buNone/>
            </a:pPr>
            <a:r>
              <a:rPr lang="tr-TR" dirty="0" smtClean="0"/>
              <a:t>	</a:t>
            </a:r>
            <a:r>
              <a:rPr lang="tr-TR" dirty="0" smtClean="0"/>
              <a:t>2-Empati</a:t>
            </a:r>
          </a:p>
          <a:p>
            <a:pPr>
              <a:buNone/>
            </a:pPr>
            <a:r>
              <a:rPr lang="tr-TR" dirty="0" smtClean="0"/>
              <a:t>	</a:t>
            </a:r>
            <a:r>
              <a:rPr lang="tr-TR" dirty="0" smtClean="0"/>
              <a:t>3-Sürekli bir dikkat </a:t>
            </a:r>
          </a:p>
          <a:p>
            <a:pPr>
              <a:buNone/>
            </a:pPr>
            <a:r>
              <a:rPr lang="tr-TR" dirty="0" smtClean="0"/>
              <a:t>    Bu asgari miktarın daha azında çocuk, görünüşte başarılı ancak boşluk hissiyle yada içinde eksik bir şeylerle duygusal anlamda mücadele eden bir yetişkine dönüşür.</a:t>
            </a:r>
            <a:endParaRPr lang="tr-TR" dirty="0"/>
          </a:p>
        </p:txBody>
      </p:sp>
      <p:sp>
        <p:nvSpPr>
          <p:cNvPr id="2" name="1 Başlık"/>
          <p:cNvSpPr>
            <a:spLocks noGrp="1"/>
          </p:cNvSpPr>
          <p:nvPr>
            <p:ph type="title"/>
          </p:nvPr>
        </p:nvSpPr>
        <p:spPr/>
        <p:txBody>
          <a:bodyPr/>
          <a:lstStyle/>
          <a:p>
            <a:r>
              <a:rPr lang="tr-TR" dirty="0" smtClean="0"/>
              <a:t>Nedir Duygusal İhmal</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p:txBody>
          <a:bodyPr>
            <a:normAutofit fontScale="85000" lnSpcReduction="10000"/>
          </a:bodyPr>
          <a:lstStyle/>
          <a:p>
            <a:r>
              <a:rPr lang="tr-TR" dirty="0" smtClean="0"/>
              <a:t>Bir ebeveyn bebeklikte çocuklarının duygusal ihtiyaçlarının farkına varır ve bu ihtiyaçları karşılarsa (İhmalkar davranmazsa) güvenli bağlanma oluşur. </a:t>
            </a:r>
          </a:p>
          <a:p>
            <a:r>
              <a:rPr lang="tr-TR" dirty="0" smtClean="0"/>
              <a:t>Bu ilk bağlanma çocukluk ve yetişkinlikteki pozitif benlik algısının ve genel sağlığın deposunu oluşturur.</a:t>
            </a:r>
            <a:endParaRPr lang="tr-TR" dirty="0"/>
          </a:p>
        </p:txBody>
      </p:sp>
      <p:pic>
        <p:nvPicPr>
          <p:cNvPr id="3075" name="Picture 3" descr="C:\Users\sunumpc2\Pictures\22tough-master768-585x544.jpg"/>
          <p:cNvPicPr>
            <a:picLocks noGrp="1" noChangeAspect="1" noChangeArrowheads="1"/>
          </p:cNvPicPr>
          <p:nvPr>
            <p:ph sz="half" idx="2"/>
          </p:nvPr>
        </p:nvPicPr>
        <p:blipFill>
          <a:blip r:embed="rId2"/>
          <a:srcRect/>
          <a:stretch>
            <a:fillRect/>
          </a:stretch>
        </p:blipFill>
        <p:spPr bwMode="auto">
          <a:xfrm>
            <a:off x="4786315" y="1714488"/>
            <a:ext cx="3714776" cy="3786214"/>
          </a:xfrm>
          <a:prstGeom prst="rect">
            <a:avLst/>
          </a:prstGeom>
          <a:noFill/>
        </p:spPr>
      </p:pic>
      <p:sp>
        <p:nvSpPr>
          <p:cNvPr id="2" name="1 Başlık"/>
          <p:cNvSpPr>
            <a:spLocks noGrp="1"/>
          </p:cNvSpPr>
          <p:nvPr>
            <p:ph type="title"/>
          </p:nvPr>
        </p:nvSpPr>
        <p:spPr/>
        <p:txBody>
          <a:bodyPr/>
          <a:lstStyle/>
          <a:p>
            <a:r>
              <a:rPr lang="tr-TR" dirty="0" smtClean="0">
                <a:solidFill>
                  <a:srgbClr val="FF0000"/>
                </a:solidFill>
              </a:rPr>
              <a:t>Güvenli  Bağlanma </a:t>
            </a:r>
            <a:endParaRPr lang="tr-T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unumpc2\Pictures\indir (12).jpg"/>
          <p:cNvPicPr>
            <a:picLocks noGrp="1" noChangeAspect="1" noChangeArrowheads="1"/>
          </p:cNvPicPr>
          <p:nvPr>
            <p:ph sz="half" idx="1"/>
          </p:nvPr>
        </p:nvPicPr>
        <p:blipFill>
          <a:blip r:embed="rId2"/>
          <a:stretch>
            <a:fillRect/>
          </a:stretch>
        </p:blipFill>
        <p:spPr bwMode="auto">
          <a:xfrm>
            <a:off x="1047750" y="2944019"/>
            <a:ext cx="2857500" cy="1600200"/>
          </a:xfrm>
          <a:prstGeom prst="rect">
            <a:avLst/>
          </a:prstGeom>
          <a:noFill/>
        </p:spPr>
      </p:pic>
      <p:sp>
        <p:nvSpPr>
          <p:cNvPr id="4" name="3 İçerik Yer Tutucusu"/>
          <p:cNvSpPr>
            <a:spLocks noGrp="1"/>
          </p:cNvSpPr>
          <p:nvPr>
            <p:ph sz="half" idx="2"/>
          </p:nvPr>
        </p:nvSpPr>
        <p:spPr/>
        <p:txBody>
          <a:bodyPr>
            <a:normAutofit fontScale="70000" lnSpcReduction="20000"/>
          </a:bodyPr>
          <a:lstStyle/>
          <a:p>
            <a:r>
              <a:rPr lang="tr-TR" dirty="0" smtClean="0"/>
              <a:t>Ya kritik kriz anlarında çocuklarını ihmal ederler ve tamiri mümkün olmayan yaralar açarlar.</a:t>
            </a:r>
          </a:p>
          <a:p>
            <a:r>
              <a:rPr lang="tr-TR" dirty="0" smtClean="0"/>
              <a:t>Ya da çocukluk gelişiminin bir kısmında kronik olarak duyarsız kalmışlardır.</a:t>
            </a:r>
          </a:p>
          <a:p>
            <a:r>
              <a:rPr lang="tr-TR" dirty="0" smtClean="0"/>
              <a:t>Bir çok anne baba çocuğunu ihmal ettiğini bildiği  bir konuda suçluluk hisseder. </a:t>
            </a:r>
          </a:p>
          <a:p>
            <a:r>
              <a:rPr lang="tr-TR" dirty="0" smtClean="0"/>
              <a:t>Fakat gerçek zarar, büyüyen çocukların duygusal ihtiyaçlarına karşı </a:t>
            </a:r>
            <a:r>
              <a:rPr lang="tr-TR" dirty="0" smtClean="0">
                <a:solidFill>
                  <a:srgbClr val="FF0000"/>
                </a:solidFill>
              </a:rPr>
              <a:t>kör ve sağır kalınan anların toplamıdır.</a:t>
            </a:r>
          </a:p>
          <a:p>
            <a:endParaRPr lang="tr-TR" dirty="0"/>
          </a:p>
        </p:txBody>
      </p:sp>
      <p:sp>
        <p:nvSpPr>
          <p:cNvPr id="2" name="1 Başlık"/>
          <p:cNvSpPr>
            <a:spLocks noGrp="1"/>
          </p:cNvSpPr>
          <p:nvPr>
            <p:ph type="title"/>
          </p:nvPr>
        </p:nvSpPr>
        <p:spPr/>
        <p:txBody>
          <a:bodyPr>
            <a:normAutofit/>
          </a:bodyPr>
          <a:lstStyle/>
          <a:p>
            <a:r>
              <a:rPr lang="tr-TR" dirty="0" smtClean="0">
                <a:solidFill>
                  <a:srgbClr val="FF0000"/>
                </a:solidFill>
              </a:rPr>
              <a:t>İhmalkar davranan ebeveynler </a:t>
            </a:r>
            <a:endParaRPr lang="tr-TR"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376</TotalTime>
  <Words>1271</Words>
  <PresentationFormat>Ekran Gösterisi (4:3)</PresentationFormat>
  <Paragraphs>107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Kalabalık</vt:lpstr>
      <vt:lpstr>Çocuklukta İhmalin İzi:</vt:lpstr>
      <vt:lpstr>Çocukluğunuza dair ne hatırlıyorsunuz? </vt:lpstr>
      <vt:lpstr>İhmalin İzleri</vt:lpstr>
      <vt:lpstr>İhmalin İzleri</vt:lpstr>
      <vt:lpstr>Önce Kendi Ebeveynlerimize Yol Alalım</vt:lpstr>
      <vt:lpstr>Slayt 6</vt:lpstr>
      <vt:lpstr>Nedir Duygusal İhmal</vt:lpstr>
      <vt:lpstr>Güvenli  Bağlanma </vt:lpstr>
      <vt:lpstr>İhmalkar davranan ebeveynler </vt:lpstr>
      <vt:lpstr>Sağlıklı Bağlanma olması için ebeveynlerde olması gereken üç duygusal beceri</vt:lpstr>
      <vt:lpstr>Örnek Hikaye</vt:lpstr>
      <vt:lpstr>Şimdi Düşünün </vt:lpstr>
      <vt:lpstr>Düşünmek için biraz ara verin </vt:lpstr>
      <vt:lpstr>Analiz Ederek Hikayeye Devam</vt:lpstr>
      <vt:lpstr>Analiz Ederek Hikayeye Devam</vt:lpstr>
      <vt:lpstr>Analiz Ederek Hikayeye Devam</vt:lpstr>
      <vt:lpstr>Analiz Ederek Hikayeye Devam</vt:lpstr>
      <vt:lpstr>Analiz Ederek Hikayeye Devam</vt:lpstr>
      <vt:lpstr>Analiz Ederek Hikayeye Devam</vt:lpstr>
      <vt:lpstr>Son söz… Şimdilik….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sunumpc2</dc:creator>
  <cp:lastModifiedBy>sunumpc2</cp:lastModifiedBy>
  <cp:revision>105</cp:revision>
  <dcterms:created xsi:type="dcterms:W3CDTF">2020-11-06T16:22:56Z</dcterms:created>
  <dcterms:modified xsi:type="dcterms:W3CDTF">2020-11-07T12:17:00Z</dcterms:modified>
</cp:coreProperties>
</file>