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2" r:id="rId5"/>
    <p:sldId id="275" r:id="rId6"/>
    <p:sldId id="276" r:id="rId7"/>
    <p:sldId id="278" r:id="rId8"/>
    <p:sldId id="277" r:id="rId9"/>
    <p:sldId id="279" r:id="rId10"/>
    <p:sldId id="280" r:id="rId11"/>
    <p:sldId id="282" r:id="rId12"/>
    <p:sldId id="281" r:id="rId13"/>
    <p:sldId id="283" r:id="rId14"/>
    <p:sldId id="284" r:id="rId15"/>
    <p:sldId id="285" r:id="rId16"/>
    <p:sldId id="274" r:id="rId17"/>
    <p:sldId id="287"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462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88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21.11.2020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21.11.2020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21.11.2020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21.11.2020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21.11.2020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1428736"/>
            <a:ext cx="6172200" cy="1071570"/>
          </a:xfrm>
        </p:spPr>
        <p:txBody>
          <a:bodyPr>
            <a:normAutofit fontScale="90000"/>
          </a:bodyPr>
          <a:lstStyle/>
          <a:p>
            <a:pPr algn="ctr"/>
            <a:r>
              <a:rPr lang="tr-TR" dirty="0" smtClean="0">
                <a:solidFill>
                  <a:srgbClr val="FF0000"/>
                </a:solidFill>
                <a:latin typeface="Copperplate Gothic Light" pitchFamily="34" charset="0"/>
              </a:rPr>
              <a:t>Çocuklukta İhmalin İzi: </a:t>
            </a:r>
            <a:endParaRPr lang="tr-TR" dirty="0">
              <a:solidFill>
                <a:srgbClr val="FF0000"/>
              </a:solidFill>
              <a:latin typeface="Copperplate Gothic Light" pitchFamily="34" charset="0"/>
            </a:endParaRPr>
          </a:p>
        </p:txBody>
      </p:sp>
      <p:sp>
        <p:nvSpPr>
          <p:cNvPr id="3" name="2 Alt Başlık"/>
          <p:cNvSpPr>
            <a:spLocks noGrp="1"/>
          </p:cNvSpPr>
          <p:nvPr>
            <p:ph type="subTitle" idx="1"/>
          </p:nvPr>
        </p:nvSpPr>
        <p:spPr>
          <a:xfrm>
            <a:off x="2286000" y="3429000"/>
            <a:ext cx="6172200" cy="1500198"/>
          </a:xfrm>
        </p:spPr>
        <p:txBody>
          <a:bodyPr>
            <a:normAutofit/>
          </a:bodyPr>
          <a:lstStyle/>
          <a:p>
            <a:pPr algn="ctr"/>
            <a:r>
              <a:rPr lang="tr-TR" sz="4000" dirty="0" smtClean="0">
                <a:solidFill>
                  <a:srgbClr val="7030A0"/>
                </a:solidFill>
                <a:latin typeface="Copperplate Gothic Light" pitchFamily="34" charset="0"/>
              </a:rPr>
              <a:t>BOŞLUK HİSSİ-2</a:t>
            </a:r>
          </a:p>
          <a:p>
            <a:pPr algn="r"/>
            <a:r>
              <a:rPr lang="tr-TR" sz="4000" dirty="0" err="1" smtClean="0">
                <a:solidFill>
                  <a:srgbClr val="7030A0"/>
                </a:solidFill>
                <a:latin typeface="Copperplate Gothic Light" pitchFamily="34" charset="0"/>
              </a:rPr>
              <a:t>Dr.Jonice</a:t>
            </a:r>
            <a:r>
              <a:rPr lang="tr-TR" sz="4000" dirty="0" smtClean="0">
                <a:solidFill>
                  <a:srgbClr val="7030A0"/>
                </a:solidFill>
                <a:latin typeface="Copperplate Gothic Light" pitchFamily="34" charset="0"/>
              </a:rPr>
              <a:t> </a:t>
            </a:r>
            <a:r>
              <a:rPr lang="tr-TR" sz="4000" dirty="0" err="1" smtClean="0">
                <a:solidFill>
                  <a:srgbClr val="7030A0"/>
                </a:solidFill>
                <a:latin typeface="Copperplate Gothic Light" pitchFamily="34" charset="0"/>
              </a:rPr>
              <a:t>webb</a:t>
            </a:r>
            <a:endParaRPr lang="tr-TR" sz="4000" dirty="0">
              <a:solidFill>
                <a:srgbClr val="7030A0"/>
              </a:solidFill>
              <a:latin typeface="Copperplate Gothic Light"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078621"/>
          </a:xfrm>
        </p:spPr>
        <p:txBody>
          <a:bodyPr numCol="2">
            <a:normAutofit fontScale="92500" lnSpcReduction="10000"/>
          </a:bodyPr>
          <a:lstStyle/>
          <a:p>
            <a:r>
              <a:rPr lang="tr-TR" sz="1600" b="1" dirty="0" err="1" smtClean="0">
                <a:solidFill>
                  <a:srgbClr val="0070C0"/>
                </a:solidFill>
              </a:rPr>
              <a:t>Zeke</a:t>
            </a:r>
            <a:r>
              <a:rPr lang="tr-TR" sz="1600" b="1" dirty="0" smtClean="0">
                <a:solidFill>
                  <a:srgbClr val="0070C0"/>
                </a:solidFill>
              </a:rPr>
              <a:t> bayan </a:t>
            </a:r>
            <a:r>
              <a:rPr lang="tr-TR" sz="1600" b="1" dirty="0" err="1" smtClean="0">
                <a:solidFill>
                  <a:srgbClr val="0070C0"/>
                </a:solidFill>
              </a:rPr>
              <a:t>Rollo’nun</a:t>
            </a:r>
            <a:r>
              <a:rPr lang="tr-TR" sz="1600" b="1" dirty="0" smtClean="0">
                <a:solidFill>
                  <a:srgbClr val="0070C0"/>
                </a:solidFill>
              </a:rPr>
              <a:t> yazdığı notu </a:t>
            </a:r>
            <a:r>
              <a:rPr lang="tr-TR" sz="1600" b="1" dirty="0" err="1" smtClean="0">
                <a:solidFill>
                  <a:srgbClr val="0070C0"/>
                </a:solidFill>
              </a:rPr>
              <a:t>anesine</a:t>
            </a:r>
            <a:r>
              <a:rPr lang="tr-TR" sz="1600" b="1" dirty="0" smtClean="0">
                <a:solidFill>
                  <a:srgbClr val="0070C0"/>
                </a:solidFill>
              </a:rPr>
              <a:t> verecekti vermesine ama, işini kaybettiğinden beri annesi  depresyondaydı. Bütün zamanını kanepede geçiriyor, çok nadir yemek yapıyor, kendine ise neredeyse hiç bakmıyordu. Annesinin neden hiçbir şey yapmadığını anlamıyordu. Notu annesine uzattı. Annesi notu okuyunca yüzünde acı bir ifadeyle:” Bir daha yapma </a:t>
            </a:r>
            <a:r>
              <a:rPr lang="tr-TR" sz="1600" b="1" dirty="0" err="1" smtClean="0">
                <a:solidFill>
                  <a:srgbClr val="0070C0"/>
                </a:solidFill>
              </a:rPr>
              <a:t>Zeke</a:t>
            </a:r>
            <a:r>
              <a:rPr lang="tr-TR" sz="1600" b="1" dirty="0" smtClean="0">
                <a:solidFill>
                  <a:srgbClr val="0070C0"/>
                </a:solidFill>
              </a:rPr>
              <a:t>. Bu  şekilde davranmanın bir açıklaması olamaz.”dedi. </a:t>
            </a:r>
            <a:r>
              <a:rPr lang="tr-TR" sz="1600" b="1" dirty="0" err="1" smtClean="0">
                <a:solidFill>
                  <a:srgbClr val="0070C0"/>
                </a:solidFill>
              </a:rPr>
              <a:t>Zeke</a:t>
            </a:r>
            <a:r>
              <a:rPr lang="tr-TR" sz="1600" b="1" dirty="0" smtClean="0">
                <a:solidFill>
                  <a:srgbClr val="0070C0"/>
                </a:solidFill>
              </a:rPr>
              <a:t> utançla doldu. Annesini çok üzmüştü. Bir süre daha odada durdu. Ama annesi iletişimi çoktan kesmiş, gözlerini kapatmış, uyumaya devam ediyordu. </a:t>
            </a:r>
            <a:r>
              <a:rPr lang="tr-TR" sz="1600" b="1" dirty="0" err="1" smtClean="0">
                <a:solidFill>
                  <a:srgbClr val="0070C0"/>
                </a:solidFill>
              </a:rPr>
              <a:t>Zeke</a:t>
            </a:r>
            <a:r>
              <a:rPr lang="tr-TR" sz="1600" b="1" dirty="0" smtClean="0">
                <a:solidFill>
                  <a:srgbClr val="0070C0"/>
                </a:solidFill>
              </a:rPr>
              <a:t> sessizce odadan çıktı.</a:t>
            </a:r>
          </a:p>
          <a:p>
            <a:pPr>
              <a:buNone/>
            </a:pPr>
            <a:endParaRPr lang="tr-TR" sz="1600" b="1" dirty="0" smtClean="0">
              <a:solidFill>
                <a:srgbClr val="00B050"/>
              </a:solidFill>
            </a:endParaRPr>
          </a:p>
          <a:p>
            <a:r>
              <a:rPr lang="tr-TR" sz="1600" b="1" dirty="0" err="1" smtClean="0"/>
              <a:t>Depresif</a:t>
            </a:r>
            <a:r>
              <a:rPr lang="tr-TR" sz="1600" b="1" dirty="0" smtClean="0"/>
              <a:t> ruh hali</a:t>
            </a:r>
            <a:r>
              <a:rPr lang="tr-TR" sz="1600" dirty="0" smtClean="0"/>
              <a:t>, en az iki hafta boyunca devam eden üzüntü ve umutsuzluk gibi duyguların hakim olduğu bir </a:t>
            </a:r>
            <a:r>
              <a:rPr lang="tr-TR" sz="1600" b="1" dirty="0" smtClean="0"/>
              <a:t>ruh</a:t>
            </a:r>
            <a:r>
              <a:rPr lang="tr-TR" sz="1600" dirty="0" smtClean="0"/>
              <a:t> halidir.</a:t>
            </a:r>
          </a:p>
          <a:p>
            <a:r>
              <a:rPr lang="tr-TR" sz="1600" dirty="0" err="1" smtClean="0"/>
              <a:t>Depresif</a:t>
            </a:r>
            <a:r>
              <a:rPr lang="tr-TR" sz="1600" dirty="0" smtClean="0"/>
              <a:t> ebeveynlerin ebeveynlik yapamayacak kadar az enerjisi vardır.</a:t>
            </a:r>
          </a:p>
          <a:p>
            <a:r>
              <a:rPr lang="tr-TR" sz="1600" dirty="0" err="1" smtClean="0"/>
              <a:t>Depresif</a:t>
            </a:r>
            <a:r>
              <a:rPr lang="tr-TR" sz="1600" dirty="0" smtClean="0"/>
              <a:t> ebeveynler </a:t>
            </a:r>
            <a:r>
              <a:rPr lang="tr-TR" sz="1600" dirty="0" err="1" smtClean="0"/>
              <a:t>narsist</a:t>
            </a:r>
            <a:r>
              <a:rPr lang="tr-TR" sz="1600" dirty="0" smtClean="0"/>
              <a:t> ebeveynlerin tersine daha çok gözden kaybolmayı isterler.</a:t>
            </a:r>
          </a:p>
          <a:p>
            <a:r>
              <a:rPr lang="tr-TR" sz="1600" dirty="0" smtClean="0"/>
              <a:t>Eğer annesi bir toparlanmazsa </a:t>
            </a:r>
            <a:r>
              <a:rPr lang="tr-TR" sz="1600" dirty="0" err="1" smtClean="0"/>
              <a:t>Zeke</a:t>
            </a:r>
            <a:r>
              <a:rPr lang="tr-TR" sz="1600" dirty="0" smtClean="0"/>
              <a:t> annesini üzmemek için kusursuz bir şekilde davranması gereken bir çocuk olduğunu düşünerek büyüyecek.</a:t>
            </a:r>
          </a:p>
          <a:p>
            <a:r>
              <a:rPr lang="tr-TR" sz="1600" dirty="0" smtClean="0"/>
              <a:t>Bu kalıp onun  kişiliğine işleyecek, hata yapmakta kendine izin verme konusunda sıkıntılar yaşayacak. </a:t>
            </a:r>
          </a:p>
          <a:p>
            <a:r>
              <a:rPr lang="tr-TR" sz="1600" dirty="0" err="1" smtClean="0"/>
              <a:t>Deprsif</a:t>
            </a:r>
            <a:r>
              <a:rPr lang="tr-TR" sz="1600" dirty="0" smtClean="0"/>
              <a:t> ebeveynler çocuklarına çok az rahatlık ya da cesaret verir. Bu ebeveynlerin çocukları kendilerini nasıl yatıştıracaklarını bilemez ve ergenlikte alkol, uyuşturucu gibi maddelere bağımlılık geliştirirler.</a:t>
            </a:r>
          </a:p>
          <a:p>
            <a:r>
              <a:rPr lang="tr-TR" sz="1600" dirty="0" err="1" smtClean="0"/>
              <a:t>Depresif</a:t>
            </a:r>
            <a:r>
              <a:rPr lang="tr-TR" sz="1600" dirty="0" smtClean="0"/>
              <a:t> ebeveynler, çocuklarına karşı dikkatsizdirler ve onlardan uzaklaşma eğilimindedirler. Duygusal olarak ihmal ederler.</a:t>
            </a:r>
          </a:p>
          <a:p>
            <a:endParaRPr lang="tr-TR" sz="1600" dirty="0"/>
          </a:p>
        </p:txBody>
      </p:sp>
      <p:sp>
        <p:nvSpPr>
          <p:cNvPr id="3" name="2 Başlık"/>
          <p:cNvSpPr>
            <a:spLocks noGrp="1"/>
          </p:cNvSpPr>
          <p:nvPr>
            <p:ph type="title"/>
          </p:nvPr>
        </p:nvSpPr>
        <p:spPr>
          <a:xfrm>
            <a:off x="457200" y="274638"/>
            <a:ext cx="8229600" cy="582594"/>
          </a:xfrm>
        </p:spPr>
        <p:txBody>
          <a:bodyPr>
            <a:normAutofit fontScale="90000"/>
          </a:bodyPr>
          <a:lstStyle/>
          <a:p>
            <a:pPr algn="ctr"/>
            <a:r>
              <a:rPr lang="tr-TR" sz="2400" dirty="0" smtClean="0">
                <a:solidFill>
                  <a:srgbClr val="FF0000"/>
                </a:solidFill>
                <a:latin typeface="Algerian" pitchFamily="82" charset="0"/>
              </a:rPr>
              <a:t>6-</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err="1" smtClean="0">
                <a:solidFill>
                  <a:srgbClr val="00B050"/>
                </a:solidFill>
                <a:latin typeface="Algerian" pitchFamily="82" charset="0"/>
              </a:rPr>
              <a:t>depresif</a:t>
            </a:r>
            <a:r>
              <a:rPr lang="tr-TR" sz="2400" u="sng" dirty="0" smtClean="0">
                <a:solidFill>
                  <a:srgbClr val="00B050"/>
                </a:solidFill>
                <a:latin typeface="Algerian" pitchFamily="82" charset="0"/>
              </a:rPr>
              <a:t> </a:t>
            </a:r>
            <a:r>
              <a:rPr lang="tr-TR" sz="2400" dirty="0" smtClean="0">
                <a:solidFill>
                  <a:srgbClr val="00B050"/>
                </a:solidFill>
                <a:latin typeface="Algerian" pitchFamily="82" charset="0"/>
              </a:rPr>
              <a:t> </a:t>
            </a:r>
            <a:r>
              <a:rPr lang="tr-TR" sz="2400" dirty="0" smtClean="0">
                <a:solidFill>
                  <a:srgbClr val="FF0000"/>
                </a:solidFill>
                <a:latin typeface="Algerian" pitchFamily="82" charset="0"/>
              </a:rPr>
              <a:t>bir ebeveyn olsaydı ne olurdu ?</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078621"/>
          </a:xfrm>
        </p:spPr>
        <p:txBody>
          <a:bodyPr numCol="2">
            <a:normAutofit/>
          </a:bodyPr>
          <a:lstStyle/>
          <a:p>
            <a:r>
              <a:rPr lang="tr-TR" sz="1700" b="1" dirty="0" err="1" smtClean="0">
                <a:solidFill>
                  <a:srgbClr val="0070C0"/>
                </a:solidFill>
              </a:rPr>
              <a:t>Zeke</a:t>
            </a:r>
            <a:r>
              <a:rPr lang="tr-TR" sz="1700" b="1" dirty="0" smtClean="0">
                <a:solidFill>
                  <a:srgbClr val="0070C0"/>
                </a:solidFill>
              </a:rPr>
              <a:t> görenlerin hayranlıkla baktığı muhteşem evlerine yaklaştıkça, kalbi biraz daha hızla atmaya başlar. Annesi heyecanla müdürlüğe terfi ettiğinin  edileceği iş toplantısına  katılmak için hazırlanmaktadır. Babası da sıklıkla olduğu gibi yine çok önemli bir iş seyahatindedir. </a:t>
            </a:r>
            <a:r>
              <a:rPr lang="tr-TR" sz="1700" b="1" dirty="0" err="1" smtClean="0">
                <a:solidFill>
                  <a:srgbClr val="0070C0"/>
                </a:solidFill>
              </a:rPr>
              <a:t>Zeke</a:t>
            </a:r>
            <a:r>
              <a:rPr lang="tr-TR" sz="1700" b="1" dirty="0" smtClean="0">
                <a:solidFill>
                  <a:srgbClr val="0070C0"/>
                </a:solidFill>
              </a:rPr>
              <a:t> notu hiçbir şey söylemeden annesine uzattı. Annesi hayal kırıklığı içinde notu okudu. “</a:t>
            </a:r>
            <a:r>
              <a:rPr lang="tr-TR" sz="1700" b="1" dirty="0" err="1" smtClean="0">
                <a:solidFill>
                  <a:srgbClr val="0070C0"/>
                </a:solidFill>
              </a:rPr>
              <a:t>Zeke</a:t>
            </a:r>
            <a:r>
              <a:rPr lang="tr-TR" sz="1700" b="1" dirty="0" smtClean="0">
                <a:solidFill>
                  <a:srgbClr val="0070C0"/>
                </a:solidFill>
              </a:rPr>
              <a:t> bu hiç hoş bir davranış değil. Şuan yetişmem gereken çok önemli bir toplantı var ama notu dadı </a:t>
            </a:r>
            <a:r>
              <a:rPr lang="tr-TR" sz="1700" b="1" dirty="0" err="1" smtClean="0">
                <a:solidFill>
                  <a:srgbClr val="0070C0"/>
                </a:solidFill>
              </a:rPr>
              <a:t>Trish’e</a:t>
            </a:r>
            <a:r>
              <a:rPr lang="tr-TR" sz="1700" b="1" dirty="0" smtClean="0">
                <a:solidFill>
                  <a:srgbClr val="0070C0"/>
                </a:solidFill>
              </a:rPr>
              <a:t> vereceğim. Bu konuyu seninle bu gece o konuşacak.” Dedi.</a:t>
            </a:r>
          </a:p>
          <a:p>
            <a:endParaRPr lang="tr-TR" sz="1600" dirty="0" smtClean="0"/>
          </a:p>
          <a:p>
            <a:r>
              <a:rPr lang="tr-TR" sz="1600" dirty="0" err="1" smtClean="0"/>
              <a:t>İşkolik</a:t>
            </a:r>
            <a:r>
              <a:rPr lang="tr-TR" sz="1600" dirty="0" smtClean="0"/>
              <a:t> </a:t>
            </a:r>
            <a:r>
              <a:rPr lang="tr-TR" sz="1600" dirty="0" err="1" smtClean="0"/>
              <a:t>ebeveyler</a:t>
            </a:r>
            <a:r>
              <a:rPr lang="tr-TR" sz="1600" dirty="0" smtClean="0"/>
              <a:t> genellikle çevresini hayran olduğu başarılı ve güdülenmiş insanlardır. Ancak çocukları sessiz bir acı içinde kıvranırlar. </a:t>
            </a:r>
          </a:p>
          <a:p>
            <a:r>
              <a:rPr lang="tr-TR" sz="1600" dirty="0" smtClean="0"/>
              <a:t>Çocuklarının duygusal ihtiyaçlarını görmezler. Önemsemezler. </a:t>
            </a:r>
          </a:p>
          <a:p>
            <a:r>
              <a:rPr lang="tr-TR" sz="1600" dirty="0" smtClean="0"/>
              <a:t>Bu hikayede de  çok ciddi bir duygusal ihmal vardır. </a:t>
            </a:r>
          </a:p>
          <a:p>
            <a:r>
              <a:rPr lang="tr-TR" sz="1600" dirty="0" smtClean="0"/>
              <a:t>Annenin bu tavrı, </a:t>
            </a:r>
            <a:r>
              <a:rPr lang="tr-TR" sz="1600" dirty="0" err="1" smtClean="0"/>
              <a:t>Zeke’nin</a:t>
            </a:r>
            <a:r>
              <a:rPr lang="tr-TR" sz="1600" dirty="0" smtClean="0"/>
              <a:t>, katılacağı toplantıdan, alacağı terfiden çok daha önemsiz olduğu mesajını vermiştir.</a:t>
            </a:r>
          </a:p>
          <a:p>
            <a:r>
              <a:rPr lang="tr-TR" sz="1600" dirty="0" smtClean="0"/>
              <a:t>Ve </a:t>
            </a:r>
            <a:r>
              <a:rPr lang="tr-TR" sz="1600" dirty="0" err="1" smtClean="0"/>
              <a:t>Zeke</a:t>
            </a:r>
            <a:r>
              <a:rPr lang="tr-TR" sz="1600" dirty="0" smtClean="0"/>
              <a:t> düşük bir özsaygıya sahip olacaktır.</a:t>
            </a:r>
          </a:p>
          <a:p>
            <a:endParaRPr lang="tr-TR" sz="1600" dirty="0"/>
          </a:p>
        </p:txBody>
      </p:sp>
      <p:sp>
        <p:nvSpPr>
          <p:cNvPr id="3" name="2 Başlık"/>
          <p:cNvSpPr>
            <a:spLocks noGrp="1"/>
          </p:cNvSpPr>
          <p:nvPr>
            <p:ph type="title"/>
          </p:nvPr>
        </p:nvSpPr>
        <p:spPr>
          <a:xfrm>
            <a:off x="457200" y="274638"/>
            <a:ext cx="8229600" cy="582594"/>
          </a:xfrm>
        </p:spPr>
        <p:txBody>
          <a:bodyPr>
            <a:normAutofit fontScale="90000"/>
          </a:bodyPr>
          <a:lstStyle/>
          <a:p>
            <a:pPr algn="ctr"/>
            <a:r>
              <a:rPr lang="tr-TR" sz="2400" dirty="0" smtClean="0">
                <a:solidFill>
                  <a:srgbClr val="FF0000"/>
                </a:solidFill>
                <a:latin typeface="Algerian" pitchFamily="82" charset="0"/>
              </a:rPr>
              <a:t>7-</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err="1" smtClean="0">
                <a:solidFill>
                  <a:srgbClr val="00B050"/>
                </a:solidFill>
                <a:latin typeface="Algerian" pitchFamily="82" charset="0"/>
              </a:rPr>
              <a:t>işkolik</a:t>
            </a:r>
            <a:r>
              <a:rPr lang="tr-TR" sz="2400" dirty="0" smtClean="0">
                <a:solidFill>
                  <a:srgbClr val="FF0000"/>
                </a:solidFill>
                <a:latin typeface="Algerian" pitchFamily="82" charset="0"/>
              </a:rPr>
              <a:t> bir ebeveyn olsaydı ne olurdu ?</a:t>
            </a:r>
            <a:endParaRPr lang="tr-T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285860"/>
            <a:ext cx="8229600" cy="4721431"/>
          </a:xfrm>
        </p:spPr>
        <p:txBody>
          <a:bodyPr numCol="2">
            <a:normAutofit fontScale="92500" lnSpcReduction="10000"/>
          </a:bodyPr>
          <a:lstStyle/>
          <a:p>
            <a:endParaRPr lang="tr-TR" sz="1600" b="1" dirty="0" smtClean="0">
              <a:solidFill>
                <a:srgbClr val="0070C0"/>
              </a:solidFill>
            </a:endParaRPr>
          </a:p>
          <a:p>
            <a:endParaRPr lang="tr-TR" sz="1600" b="1" dirty="0" smtClean="0">
              <a:solidFill>
                <a:srgbClr val="0070C0"/>
              </a:solidFill>
            </a:endParaRPr>
          </a:p>
          <a:p>
            <a:r>
              <a:rPr lang="tr-TR" sz="1600" b="1" dirty="0" err="1" smtClean="0">
                <a:solidFill>
                  <a:srgbClr val="0070C0"/>
                </a:solidFill>
              </a:rPr>
              <a:t>Zeke</a:t>
            </a:r>
            <a:r>
              <a:rPr lang="tr-TR" sz="1600" b="1" dirty="0" smtClean="0">
                <a:solidFill>
                  <a:srgbClr val="0070C0"/>
                </a:solidFill>
              </a:rPr>
              <a:t> </a:t>
            </a:r>
            <a:r>
              <a:rPr lang="tr-TR" sz="1600" b="1" dirty="0" smtClean="0">
                <a:solidFill>
                  <a:srgbClr val="0070C0"/>
                </a:solidFill>
              </a:rPr>
              <a:t>eve korku içinde geldi. İçeri girmeye çalışırken yanlışlıkla kapıyı çarptı. Öğretmeninden aldığı notu annesine vermek zorundaydı. Kendini çok kötü hissediyordu. Çünkü annesinin üstlendiği başka zorluklar da vardı.Babası kanserdi ve uzun zamandır bununla mücadele ediyorlardı. Annesi” </a:t>
            </a:r>
            <a:r>
              <a:rPr lang="tr-TR" sz="1600" b="1" dirty="0" err="1" smtClean="0">
                <a:solidFill>
                  <a:srgbClr val="0070C0"/>
                </a:solidFill>
              </a:rPr>
              <a:t>Şşşşt</a:t>
            </a:r>
            <a:r>
              <a:rPr lang="tr-TR" sz="1600" b="1" dirty="0" smtClean="0">
                <a:solidFill>
                  <a:srgbClr val="0070C0"/>
                </a:solidFill>
              </a:rPr>
              <a:t>! baban yeni uyudu. Dün çok zor bir gece geçirdi.” </a:t>
            </a:r>
            <a:r>
              <a:rPr lang="tr-TR" sz="1600" b="1" dirty="0" err="1" smtClean="0">
                <a:solidFill>
                  <a:srgbClr val="0070C0"/>
                </a:solidFill>
              </a:rPr>
              <a:t>Zeke</a:t>
            </a:r>
            <a:r>
              <a:rPr lang="tr-TR" sz="1600" b="1" dirty="0" smtClean="0">
                <a:solidFill>
                  <a:srgbClr val="0070C0"/>
                </a:solidFill>
              </a:rPr>
              <a:t> ilk başta  notu babasının görmeyeceği için sevinse de kısa sürede içini bir suçluluk duygusu kapladı. “Babam  çok hasta ve ben sadece kendimi düşünüyorum.çok kötü bir insanım.” </a:t>
            </a:r>
          </a:p>
          <a:p>
            <a:pPr>
              <a:buNone/>
            </a:pPr>
            <a:endParaRPr lang="tr-TR" sz="1600" b="1" dirty="0" smtClean="0">
              <a:solidFill>
                <a:srgbClr val="00B050"/>
              </a:solidFill>
            </a:endParaRPr>
          </a:p>
          <a:p>
            <a:pPr>
              <a:buNone/>
            </a:pPr>
            <a:endParaRPr lang="tr-TR" sz="1600" b="1" dirty="0" smtClean="0">
              <a:solidFill>
                <a:srgbClr val="00B050"/>
              </a:solidFill>
            </a:endParaRPr>
          </a:p>
          <a:p>
            <a:pPr>
              <a:buNone/>
            </a:pPr>
            <a:endParaRPr lang="tr-TR" sz="1600" b="1" dirty="0" smtClean="0">
              <a:solidFill>
                <a:srgbClr val="00B050"/>
              </a:solidFill>
            </a:endParaRPr>
          </a:p>
          <a:p>
            <a:pPr>
              <a:buNone/>
            </a:pPr>
            <a:endParaRPr lang="tr-TR" sz="1600" b="1" dirty="0" smtClean="0">
              <a:solidFill>
                <a:srgbClr val="00B050"/>
              </a:solidFill>
            </a:endParaRPr>
          </a:p>
          <a:p>
            <a:pPr>
              <a:buNone/>
            </a:pPr>
            <a:endParaRPr lang="tr-TR" sz="1600" b="1" dirty="0" smtClean="0">
              <a:solidFill>
                <a:srgbClr val="00B050"/>
              </a:solidFill>
            </a:endParaRPr>
          </a:p>
          <a:p>
            <a:r>
              <a:rPr lang="tr-TR" sz="1600" dirty="0" smtClean="0"/>
              <a:t>Ailede hasta bir çocuk veya hasta bir anne ya da baba varsa diğer </a:t>
            </a:r>
            <a:r>
              <a:rPr lang="tr-TR" sz="1600" dirty="0" err="1" smtClean="0"/>
              <a:t>çocu</a:t>
            </a:r>
            <a:r>
              <a:rPr lang="tr-TR" sz="1600" dirty="0" smtClean="0"/>
              <a:t>/çocuklar hiçbir zaman “kendileri olma” özgürlüğüne sahip olamazlar.</a:t>
            </a:r>
          </a:p>
          <a:p>
            <a:r>
              <a:rPr lang="tr-TR" sz="1600" dirty="0" smtClean="0"/>
              <a:t>Diğer çocuk/çocuklar normal ihtiyaçları, normal duyguları olmasına rağmen bunlarda suçluluk duyarlar.</a:t>
            </a:r>
          </a:p>
          <a:p>
            <a:r>
              <a:rPr lang="tr-TR" sz="1600" dirty="0" smtClean="0"/>
              <a:t>Hasta bir çocuğun veya ebeveynin olduğu evlerde sıklıkla krizler yaşanır.</a:t>
            </a:r>
          </a:p>
          <a:p>
            <a:r>
              <a:rPr lang="tr-TR" sz="1600" dirty="0" smtClean="0"/>
              <a:t>Genellikle sağlıklı çocuklarının kendileri gibi şefkatli ve sabırlı </a:t>
            </a:r>
            <a:r>
              <a:rPr lang="tr-TR" sz="1600" dirty="0" err="1" smtClean="0"/>
              <a:t>olamalarını</a:t>
            </a:r>
            <a:r>
              <a:rPr lang="tr-TR" sz="1600" dirty="0" smtClean="0"/>
              <a:t> beklerler.</a:t>
            </a:r>
          </a:p>
          <a:p>
            <a:r>
              <a:rPr lang="tr-TR" sz="1600" dirty="0" smtClean="0"/>
              <a:t>Sağlıklı çocuklar da çocuk yaşta yarı yetişkin davranışlar geliştirir. </a:t>
            </a:r>
          </a:p>
          <a:p>
            <a:endParaRPr lang="tr-TR" sz="1600" b="1" dirty="0">
              <a:solidFill>
                <a:srgbClr val="00B050"/>
              </a:solidFill>
            </a:endParaRPr>
          </a:p>
        </p:txBody>
      </p:sp>
      <p:sp>
        <p:nvSpPr>
          <p:cNvPr id="3" name="2 Başlık"/>
          <p:cNvSpPr>
            <a:spLocks noGrp="1"/>
          </p:cNvSpPr>
          <p:nvPr>
            <p:ph type="title"/>
          </p:nvPr>
        </p:nvSpPr>
        <p:spPr>
          <a:xfrm>
            <a:off x="457200" y="274638"/>
            <a:ext cx="8229600" cy="939784"/>
          </a:xfrm>
        </p:spPr>
        <p:txBody>
          <a:bodyPr>
            <a:normAutofit fontScale="90000"/>
          </a:bodyPr>
          <a:lstStyle/>
          <a:p>
            <a:pPr algn="ctr"/>
            <a:r>
              <a:rPr lang="tr-TR" sz="2000" dirty="0" smtClean="0">
                <a:solidFill>
                  <a:srgbClr val="FF0000"/>
                </a:solidFill>
                <a:latin typeface="Algerian" pitchFamily="82" charset="0"/>
              </a:rPr>
              <a:t>8-</a:t>
            </a:r>
            <a:r>
              <a:rPr lang="tr-TR" sz="2000" dirty="0" err="1" smtClean="0">
                <a:solidFill>
                  <a:srgbClr val="FF0000"/>
                </a:solidFill>
                <a:latin typeface="Algerian" pitchFamily="82" charset="0"/>
              </a:rPr>
              <a:t>Zeke’nin</a:t>
            </a:r>
            <a:r>
              <a:rPr lang="tr-TR" sz="2000" dirty="0" smtClean="0">
                <a:solidFill>
                  <a:srgbClr val="FF0000"/>
                </a:solidFill>
                <a:latin typeface="Algerian" pitchFamily="82" charset="0"/>
              </a:rPr>
              <a:t> annesi </a:t>
            </a:r>
            <a:br>
              <a:rPr lang="tr-TR" sz="2000" dirty="0" smtClean="0">
                <a:solidFill>
                  <a:srgbClr val="FF0000"/>
                </a:solidFill>
                <a:latin typeface="Algerian" pitchFamily="82" charset="0"/>
              </a:rPr>
            </a:br>
            <a:r>
              <a:rPr lang="tr-TR" sz="2000" u="sng" dirty="0" smtClean="0">
                <a:solidFill>
                  <a:srgbClr val="00B050"/>
                </a:solidFill>
                <a:latin typeface="Algerian" pitchFamily="82" charset="0"/>
              </a:rPr>
              <a:t>ailede özel ihtiyaçları olan bir çocuğun  ebeveyni </a:t>
            </a:r>
            <a:r>
              <a:rPr lang="tr-TR" sz="2000" dirty="0" smtClean="0">
                <a:solidFill>
                  <a:schemeClr val="accent4">
                    <a:lumMod val="60000"/>
                    <a:lumOff val="40000"/>
                  </a:schemeClr>
                </a:solidFill>
                <a:latin typeface="Algerian" pitchFamily="82" charset="0"/>
              </a:rPr>
              <a:t/>
            </a:r>
            <a:br>
              <a:rPr lang="tr-TR" sz="2000" dirty="0" smtClean="0">
                <a:solidFill>
                  <a:schemeClr val="accent4">
                    <a:lumMod val="60000"/>
                    <a:lumOff val="40000"/>
                  </a:schemeClr>
                </a:solidFill>
                <a:latin typeface="Algerian" pitchFamily="82" charset="0"/>
              </a:rPr>
            </a:br>
            <a:r>
              <a:rPr lang="tr-TR" sz="2000" dirty="0" smtClean="0">
                <a:solidFill>
                  <a:srgbClr val="FF0000"/>
                </a:solidFill>
                <a:latin typeface="Algerian" pitchFamily="82" charset="0"/>
              </a:rPr>
              <a:t>olsaydı ne olurdu ?</a:t>
            </a:r>
            <a:endParaRPr lang="tr-T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00108"/>
            <a:ext cx="8229600" cy="5007183"/>
          </a:xfrm>
        </p:spPr>
        <p:txBody>
          <a:bodyPr numCol="2">
            <a:normAutofit lnSpcReduction="10000"/>
          </a:bodyPr>
          <a:lstStyle/>
          <a:p>
            <a:endParaRPr lang="tr-TR" sz="1600" b="1" dirty="0" smtClean="0">
              <a:solidFill>
                <a:srgbClr val="0070C0"/>
              </a:solidFill>
            </a:endParaRPr>
          </a:p>
          <a:p>
            <a:endParaRPr lang="tr-TR" sz="1600" b="1" dirty="0" smtClean="0">
              <a:solidFill>
                <a:srgbClr val="0070C0"/>
              </a:solidFill>
            </a:endParaRPr>
          </a:p>
          <a:p>
            <a:endParaRPr lang="tr-TR" sz="1600" b="1" dirty="0" smtClean="0">
              <a:solidFill>
                <a:srgbClr val="0070C0"/>
              </a:solidFill>
            </a:endParaRPr>
          </a:p>
          <a:p>
            <a:endParaRPr lang="tr-TR" sz="1600" b="1" dirty="0" smtClean="0">
              <a:solidFill>
                <a:srgbClr val="0070C0"/>
              </a:solidFill>
            </a:endParaRPr>
          </a:p>
          <a:p>
            <a:r>
              <a:rPr lang="tr-TR" sz="1600" b="1" dirty="0" smtClean="0">
                <a:solidFill>
                  <a:srgbClr val="0070C0"/>
                </a:solidFill>
              </a:rPr>
              <a:t>“</a:t>
            </a:r>
            <a:r>
              <a:rPr lang="tr-TR" sz="1600" b="1" dirty="0" err="1" smtClean="0">
                <a:solidFill>
                  <a:srgbClr val="0070C0"/>
                </a:solidFill>
              </a:rPr>
              <a:t>Zeke</a:t>
            </a:r>
            <a:r>
              <a:rPr lang="tr-TR" sz="1600" b="1" dirty="0" smtClean="0">
                <a:solidFill>
                  <a:srgbClr val="0070C0"/>
                </a:solidFill>
              </a:rPr>
              <a:t> , beni gerçekten hayal kırıklığına uğrattın. Bu pahalı okula gidebilmen için çok büyük fedakarlıklar yaptım. Bayan </a:t>
            </a:r>
            <a:r>
              <a:rPr lang="tr-TR" sz="1600" b="1" dirty="0" err="1" smtClean="0">
                <a:solidFill>
                  <a:srgbClr val="0070C0"/>
                </a:solidFill>
              </a:rPr>
              <a:t>Rollo</a:t>
            </a:r>
            <a:r>
              <a:rPr lang="tr-TR" sz="1600" b="1" dirty="0" smtClean="0">
                <a:solidFill>
                  <a:srgbClr val="0070C0"/>
                </a:solidFill>
              </a:rPr>
              <a:t> seni problem çocuk olarak görmeye başlarsa senin için yaptığım her şeyi mahvetmiş olursun. Geleceğini düşünmek zorundasın. Şimdi hemen bayan </a:t>
            </a:r>
            <a:r>
              <a:rPr lang="tr-TR" sz="1600" b="1" dirty="0" err="1" smtClean="0">
                <a:solidFill>
                  <a:srgbClr val="0070C0"/>
                </a:solidFill>
              </a:rPr>
              <a:t>Rollo’yu</a:t>
            </a:r>
            <a:r>
              <a:rPr lang="tr-TR" sz="1600" b="1" dirty="0" smtClean="0">
                <a:solidFill>
                  <a:srgbClr val="0070C0"/>
                </a:solidFill>
              </a:rPr>
              <a:t> arayıp bu konuyu düzeltmeye çalışmalıyız.”</a:t>
            </a:r>
          </a:p>
          <a:p>
            <a:endParaRPr lang="tr-TR" sz="1600" dirty="0" smtClean="0"/>
          </a:p>
          <a:p>
            <a:endParaRPr lang="tr-TR" sz="1600" dirty="0" smtClean="0"/>
          </a:p>
          <a:p>
            <a:endParaRPr lang="tr-TR" sz="1600" dirty="0" smtClean="0"/>
          </a:p>
          <a:p>
            <a:endParaRPr lang="tr-TR" sz="1600" dirty="0" smtClean="0"/>
          </a:p>
          <a:p>
            <a:endParaRPr lang="tr-TR" sz="1600" dirty="0" smtClean="0"/>
          </a:p>
          <a:p>
            <a:endParaRPr lang="tr-TR" sz="1600" dirty="0" smtClean="0"/>
          </a:p>
          <a:p>
            <a:endParaRPr lang="tr-TR" sz="1600" dirty="0" smtClean="0"/>
          </a:p>
          <a:p>
            <a:endParaRPr lang="tr-TR" sz="1600" dirty="0" smtClean="0"/>
          </a:p>
          <a:p>
            <a:pPr>
              <a:buNone/>
            </a:pPr>
            <a:endParaRPr lang="tr-TR" sz="1600" dirty="0" smtClean="0"/>
          </a:p>
          <a:p>
            <a:r>
              <a:rPr lang="tr-TR" sz="1600" dirty="0" smtClean="0"/>
              <a:t>Nadiren tatmin olmuş gibi görünürler.</a:t>
            </a:r>
          </a:p>
          <a:p>
            <a:r>
              <a:rPr lang="tr-TR" sz="1600" dirty="0" smtClean="0"/>
              <a:t>Olimpik atletlerin, konser piyanistlerinin, ebeveynlerinin büyük çoğunluğu </a:t>
            </a:r>
            <a:r>
              <a:rPr lang="tr-TR" sz="1600" dirty="0" err="1" smtClean="0"/>
              <a:t>mükemmelliyetçidir</a:t>
            </a:r>
            <a:r>
              <a:rPr lang="tr-TR" sz="1600" dirty="0" smtClean="0"/>
              <a:t>.</a:t>
            </a:r>
          </a:p>
          <a:p>
            <a:r>
              <a:rPr lang="tr-TR" sz="1600" dirty="0" smtClean="0"/>
              <a:t>Çocuklarına başarılı olmaları için baskı uygular.</a:t>
            </a:r>
          </a:p>
          <a:p>
            <a:r>
              <a:rPr lang="tr-TR" sz="1600" dirty="0" smtClean="0"/>
              <a:t>Zaman içinde “başarılı olmak için iyi ol!” mesajını alan </a:t>
            </a:r>
            <a:r>
              <a:rPr lang="tr-TR" sz="1600" dirty="0" err="1" smtClean="0"/>
              <a:t>Zeke</a:t>
            </a:r>
            <a:r>
              <a:rPr lang="tr-TR" sz="1600" dirty="0" smtClean="0"/>
              <a:t> kendi istek ve duygularını, ihtiyaçlarını susturmak zorunda kalacaktır.</a:t>
            </a:r>
          </a:p>
          <a:p>
            <a:r>
              <a:rPr lang="tr-TR" sz="1600" dirty="0" smtClean="0"/>
              <a:t>Kendini tanıma, duygusal </a:t>
            </a:r>
            <a:r>
              <a:rPr lang="tr-TR" sz="1600" dirty="0" err="1" smtClean="0"/>
              <a:t>farkındalık</a:t>
            </a:r>
            <a:r>
              <a:rPr lang="tr-TR" sz="1600" dirty="0" smtClean="0"/>
              <a:t>, kendini sevme gibi hayati konularda hep eksik kalacaktır.</a:t>
            </a:r>
          </a:p>
          <a:p>
            <a:endParaRPr lang="tr-TR" sz="1600" dirty="0"/>
          </a:p>
        </p:txBody>
      </p:sp>
      <p:sp>
        <p:nvSpPr>
          <p:cNvPr id="3" name="2 Başlık"/>
          <p:cNvSpPr>
            <a:spLocks noGrp="1"/>
          </p:cNvSpPr>
          <p:nvPr>
            <p:ph type="title"/>
          </p:nvPr>
        </p:nvSpPr>
        <p:spPr>
          <a:xfrm>
            <a:off x="457200" y="274638"/>
            <a:ext cx="8229600" cy="582594"/>
          </a:xfrm>
        </p:spPr>
        <p:txBody>
          <a:bodyPr>
            <a:normAutofit fontScale="90000"/>
          </a:bodyPr>
          <a:lstStyle/>
          <a:p>
            <a:pPr algn="ctr"/>
            <a:r>
              <a:rPr lang="tr-TR" sz="2400" dirty="0" smtClean="0">
                <a:solidFill>
                  <a:srgbClr val="FF0000"/>
                </a:solidFill>
                <a:latin typeface="Algerian" pitchFamily="82" charset="0"/>
              </a:rPr>
              <a:t>9-</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err="1" smtClean="0">
                <a:solidFill>
                  <a:srgbClr val="00B050"/>
                </a:solidFill>
                <a:effectLst/>
                <a:latin typeface="Algerian" pitchFamily="82" charset="0"/>
              </a:rPr>
              <a:t>mükemmelliyetçi</a:t>
            </a:r>
            <a:r>
              <a:rPr lang="tr-TR" sz="2400" u="sng" dirty="0" smtClean="0">
                <a:solidFill>
                  <a:schemeClr val="accent4">
                    <a:lumMod val="60000"/>
                    <a:lumOff val="40000"/>
                  </a:schemeClr>
                </a:solidFill>
                <a:effectLst/>
                <a:latin typeface="Algerian" pitchFamily="82" charset="0"/>
              </a:rPr>
              <a:t> </a:t>
            </a:r>
            <a:r>
              <a:rPr lang="tr-TR" sz="2400" dirty="0" smtClean="0">
                <a:solidFill>
                  <a:srgbClr val="FF0000"/>
                </a:solidFill>
                <a:latin typeface="Algerian" pitchFamily="82" charset="0"/>
              </a:rPr>
              <a:t>bir ebeveyn olsaydı ne olurdu ?</a:t>
            </a:r>
            <a:endParaRPr lang="tr-TR"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00108"/>
            <a:ext cx="8229600" cy="5007183"/>
          </a:xfrm>
        </p:spPr>
        <p:txBody>
          <a:bodyPr numCol="2">
            <a:normAutofit fontScale="25000" lnSpcReduction="20000"/>
          </a:bodyPr>
          <a:lstStyle/>
          <a:p>
            <a:endParaRPr lang="tr-TR" sz="1600" b="1" dirty="0" smtClean="0">
              <a:solidFill>
                <a:srgbClr val="0070C0"/>
              </a:solidFill>
            </a:endParaRPr>
          </a:p>
          <a:p>
            <a:endParaRPr lang="tr-TR" sz="1600" b="1" dirty="0" smtClean="0">
              <a:solidFill>
                <a:srgbClr val="0070C0"/>
              </a:solidFill>
            </a:endParaRPr>
          </a:p>
          <a:p>
            <a:endParaRPr lang="tr-TR" sz="1600" b="1" dirty="0" smtClean="0">
              <a:solidFill>
                <a:srgbClr val="0070C0"/>
              </a:solidFill>
            </a:endParaRPr>
          </a:p>
          <a:p>
            <a:endParaRPr lang="tr-TR" sz="5600" b="1" dirty="0" smtClean="0">
              <a:solidFill>
                <a:srgbClr val="0070C0"/>
              </a:solidFill>
            </a:endParaRPr>
          </a:p>
          <a:p>
            <a:r>
              <a:rPr lang="tr-TR" sz="5600" b="1" dirty="0" smtClean="0">
                <a:solidFill>
                  <a:srgbClr val="0070C0"/>
                </a:solidFill>
              </a:rPr>
              <a:t>Hikayedeki </a:t>
            </a:r>
            <a:r>
              <a:rPr lang="tr-TR" sz="5600" b="1" dirty="0" err="1" smtClean="0">
                <a:solidFill>
                  <a:srgbClr val="0070C0"/>
                </a:solidFill>
              </a:rPr>
              <a:t>Zeke</a:t>
            </a:r>
            <a:r>
              <a:rPr lang="tr-TR" sz="5600" b="1" dirty="0" smtClean="0">
                <a:solidFill>
                  <a:srgbClr val="0070C0"/>
                </a:solidFill>
              </a:rPr>
              <a:t> büyümüş 47 yaşına gelmiş olsun. Annesiyle neredeyse yılda bir kez belki de daha az görüşüyor. Bir </a:t>
            </a:r>
            <a:r>
              <a:rPr lang="tr-TR" sz="5600" b="1" dirty="0" err="1" smtClean="0">
                <a:solidFill>
                  <a:srgbClr val="0070C0"/>
                </a:solidFill>
              </a:rPr>
              <a:t>noel</a:t>
            </a:r>
            <a:r>
              <a:rPr lang="tr-TR" sz="5600" b="1" dirty="0" smtClean="0">
                <a:solidFill>
                  <a:srgbClr val="0070C0"/>
                </a:solidFill>
              </a:rPr>
              <a:t> yemeğinde çocuklarıyla birlikte annesine gitmek zorunda kalır. Annesi onu her fırsatta kendisini ihmal etmekle suçlar. Torunlar babaannelerinin aldığı hediyeleri açar. Annesi, </a:t>
            </a:r>
            <a:r>
              <a:rPr lang="tr-TR" sz="5600" b="1" dirty="0" err="1" smtClean="0">
                <a:solidFill>
                  <a:srgbClr val="0070C0"/>
                </a:solidFill>
              </a:rPr>
              <a:t>Zekenin</a:t>
            </a:r>
            <a:r>
              <a:rPr lang="tr-TR" sz="5600" b="1" dirty="0" smtClean="0">
                <a:solidFill>
                  <a:srgbClr val="0070C0"/>
                </a:solidFill>
              </a:rPr>
              <a:t> çocuklarına plastik oyuncaklar, </a:t>
            </a:r>
          </a:p>
          <a:p>
            <a:pPr>
              <a:buNone/>
            </a:pPr>
            <a:r>
              <a:rPr lang="tr-TR" sz="5600" b="1" dirty="0" smtClean="0">
                <a:solidFill>
                  <a:srgbClr val="0070C0"/>
                </a:solidFill>
              </a:rPr>
              <a:t>	kardeşinin  çocuklarına ise bilgisayar gibi hediyeler almıştır. </a:t>
            </a:r>
            <a:r>
              <a:rPr lang="tr-TR" sz="5600" b="1" dirty="0" err="1" smtClean="0">
                <a:solidFill>
                  <a:srgbClr val="0070C0"/>
                </a:solidFill>
              </a:rPr>
              <a:t>Zeke</a:t>
            </a:r>
            <a:r>
              <a:rPr lang="tr-TR" sz="5600" b="1" dirty="0" smtClean="0">
                <a:solidFill>
                  <a:srgbClr val="0070C0"/>
                </a:solidFill>
              </a:rPr>
              <a:t> annesine yalnız bir köşede bunu sorar ve kendisi yüzünden boş yere çocuklarını da cezalandırdığını haykırır. Annesi hatasını kabul etmediği gibi aksine </a:t>
            </a:r>
            <a:r>
              <a:rPr lang="tr-TR" sz="5600" b="1" dirty="0" err="1" smtClean="0">
                <a:solidFill>
                  <a:srgbClr val="0070C0"/>
                </a:solidFill>
              </a:rPr>
              <a:t>Zeke’yi</a:t>
            </a:r>
            <a:r>
              <a:rPr lang="tr-TR" sz="5600" b="1" dirty="0" smtClean="0">
                <a:solidFill>
                  <a:srgbClr val="0070C0"/>
                </a:solidFill>
              </a:rPr>
              <a:t> parayı önemsemekle suçlar. </a:t>
            </a:r>
          </a:p>
          <a:p>
            <a:pPr>
              <a:buNone/>
            </a:pPr>
            <a:r>
              <a:rPr lang="tr-TR" sz="5600" b="1" dirty="0" smtClean="0">
                <a:solidFill>
                  <a:srgbClr val="0070C0"/>
                </a:solidFill>
              </a:rPr>
              <a:t>	Ve yemek masasına döndüklerinde annesi hiçbir şey olmamış gibi davranır. </a:t>
            </a:r>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pPr>
              <a:buNone/>
            </a:pPr>
            <a:endParaRPr lang="tr-TR" sz="5600" dirty="0" smtClean="0"/>
          </a:p>
          <a:p>
            <a:r>
              <a:rPr lang="tr-TR" sz="5600" dirty="0" smtClean="0"/>
              <a:t>Burada aşırı uçtaki </a:t>
            </a:r>
            <a:r>
              <a:rPr lang="tr-TR" sz="5600" dirty="0" err="1" smtClean="0"/>
              <a:t>sosyopatları</a:t>
            </a:r>
            <a:r>
              <a:rPr lang="tr-TR" sz="5600" dirty="0" smtClean="0"/>
              <a:t> değil,  çevremizde sıklıkla karşılaştığımız yasaları çiğnememiş, hapse girmemiş olanları ele alacağız. </a:t>
            </a:r>
          </a:p>
          <a:p>
            <a:r>
              <a:rPr lang="tr-TR" sz="5600" dirty="0" err="1" smtClean="0"/>
              <a:t>Sosyopatların</a:t>
            </a:r>
            <a:r>
              <a:rPr lang="tr-TR" sz="5600" dirty="0" smtClean="0"/>
              <a:t> vicdanı yoktur. Vicdanı olmayan </a:t>
            </a:r>
            <a:r>
              <a:rPr lang="tr-TR" sz="5600" dirty="0" err="1" smtClean="0"/>
              <a:t>sosyopat</a:t>
            </a:r>
            <a:r>
              <a:rPr lang="tr-TR" sz="5600" dirty="0" smtClean="0"/>
              <a:t>, istediğini elde etmek için gizil yöntemler kullanır.</a:t>
            </a:r>
          </a:p>
          <a:p>
            <a:r>
              <a:rPr lang="tr-TR" sz="5600" dirty="0" smtClean="0"/>
              <a:t>Aşırı ve sert cezalar verirler.</a:t>
            </a:r>
          </a:p>
          <a:p>
            <a:r>
              <a:rPr lang="tr-TR" sz="5600" dirty="0" err="1" smtClean="0"/>
              <a:t>Sosyapat</a:t>
            </a:r>
            <a:r>
              <a:rPr lang="tr-TR" sz="5600" dirty="0" smtClean="0"/>
              <a:t> anne, kötü niyetli bir şekilde oğluna saldırıp, daha sonra da kendini kurban gibi resmedip (ihmal edilen anne) hiçbir şey olmamış gibi davranarak, sinsice yöntemlerle onu kontrol etmeye çalışır. Bencil evlat olmakla suçlar.buna ek olarak oğlunun canını acıtmak için torunlarının da canını acıtır.</a:t>
            </a:r>
          </a:p>
          <a:p>
            <a:r>
              <a:rPr lang="tr-TR" sz="5600" dirty="0" smtClean="0"/>
              <a:t>“</a:t>
            </a:r>
            <a:r>
              <a:rPr lang="tr-TR" sz="5600" dirty="0" err="1" smtClean="0"/>
              <a:t>Yanıbaşınızdaki</a:t>
            </a:r>
            <a:r>
              <a:rPr lang="tr-TR" sz="5600" dirty="0" smtClean="0"/>
              <a:t> </a:t>
            </a:r>
            <a:r>
              <a:rPr lang="tr-TR" sz="5600" dirty="0" err="1" smtClean="0"/>
              <a:t>Sosyopat</a:t>
            </a:r>
            <a:r>
              <a:rPr lang="tr-TR" sz="5600" dirty="0" smtClean="0"/>
              <a:t>” kitabının yazarı Dr. </a:t>
            </a:r>
            <a:r>
              <a:rPr lang="tr-TR" sz="5600" dirty="0" err="1" smtClean="0"/>
              <a:t>Martha’ya</a:t>
            </a:r>
            <a:r>
              <a:rPr lang="tr-TR" sz="5600" dirty="0" smtClean="0"/>
              <a:t> göre bir </a:t>
            </a:r>
            <a:r>
              <a:rPr lang="tr-TR" sz="5600" dirty="0" err="1" smtClean="0"/>
              <a:t>sosyopatla</a:t>
            </a:r>
            <a:r>
              <a:rPr lang="tr-TR" sz="5600" dirty="0" smtClean="0"/>
              <a:t> uğraştığınızı gösteren en önemli kanıt, sizi kasıtlı olarak incitmesi, daha sonra sanki yanlış hiçbir şey yapmamış ve siz hiç incinmemişsiniz gibi normal davranmasıdır.</a:t>
            </a:r>
          </a:p>
          <a:p>
            <a:r>
              <a:rPr lang="tr-TR" sz="5600" dirty="0" err="1" smtClean="0"/>
              <a:t>Sosyopat</a:t>
            </a:r>
            <a:r>
              <a:rPr lang="tr-TR" sz="5600" dirty="0" smtClean="0"/>
              <a:t> ebeveynlerin çocukları, yetişkinlik çağına geldiğinde ebeveynlerinin acımasız, gizli ve itici davranışlarını anlamlandırmaya, açıklamaya çalışırlar.”çocukluğunda sıkıntılar yaşamış…”, “aslında bunu kastetmek istemedi…” gibi.</a:t>
            </a:r>
          </a:p>
          <a:p>
            <a:endParaRPr lang="tr-TR" sz="1600" dirty="0"/>
          </a:p>
        </p:txBody>
      </p:sp>
      <p:sp>
        <p:nvSpPr>
          <p:cNvPr id="3" name="2 Başlık"/>
          <p:cNvSpPr>
            <a:spLocks noGrp="1"/>
          </p:cNvSpPr>
          <p:nvPr>
            <p:ph type="title"/>
          </p:nvPr>
        </p:nvSpPr>
        <p:spPr>
          <a:xfrm>
            <a:off x="457200" y="274638"/>
            <a:ext cx="8229600" cy="582594"/>
          </a:xfrm>
        </p:spPr>
        <p:txBody>
          <a:bodyPr>
            <a:normAutofit fontScale="90000"/>
          </a:bodyPr>
          <a:lstStyle/>
          <a:p>
            <a:pPr algn="ctr"/>
            <a:r>
              <a:rPr lang="tr-TR" sz="2400" dirty="0" smtClean="0">
                <a:solidFill>
                  <a:srgbClr val="FF0000"/>
                </a:solidFill>
                <a:latin typeface="Algerian" pitchFamily="82" charset="0"/>
              </a:rPr>
              <a:t>10-</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err="1" smtClean="0">
                <a:solidFill>
                  <a:srgbClr val="00B050"/>
                </a:solidFill>
                <a:latin typeface="Algerian" pitchFamily="82" charset="0"/>
              </a:rPr>
              <a:t>sosyopat</a:t>
            </a:r>
            <a:r>
              <a:rPr lang="tr-TR" sz="2400" u="sng" dirty="0" smtClean="0">
                <a:solidFill>
                  <a:schemeClr val="accent4">
                    <a:lumMod val="60000"/>
                    <a:lumOff val="40000"/>
                  </a:schemeClr>
                </a:solidFill>
                <a:latin typeface="Algerian" pitchFamily="82" charset="0"/>
              </a:rPr>
              <a:t> </a:t>
            </a:r>
            <a:r>
              <a:rPr lang="tr-TR" sz="2400" dirty="0" smtClean="0">
                <a:solidFill>
                  <a:srgbClr val="FF0000"/>
                </a:solidFill>
                <a:latin typeface="Algerian" pitchFamily="82" charset="0"/>
              </a:rPr>
              <a:t>bir ebeveyn olsaydı ne olurdu ?</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5357850"/>
          </a:xfrm>
        </p:spPr>
        <p:txBody>
          <a:bodyPr numCol="2">
            <a:normAutofit fontScale="70000" lnSpcReduction="20000"/>
          </a:bodyPr>
          <a:lstStyle/>
          <a:p>
            <a:endParaRPr lang="tr-TR" sz="2100" b="1" dirty="0" smtClean="0">
              <a:solidFill>
                <a:srgbClr val="0070C0"/>
              </a:solidFill>
            </a:endParaRPr>
          </a:p>
          <a:p>
            <a:endParaRPr lang="tr-TR" sz="2100" b="1" dirty="0" smtClean="0">
              <a:solidFill>
                <a:srgbClr val="0070C0"/>
              </a:solidFill>
            </a:endParaRPr>
          </a:p>
          <a:p>
            <a:endParaRPr lang="tr-TR" sz="2100" b="1" dirty="0" smtClean="0">
              <a:solidFill>
                <a:srgbClr val="0070C0"/>
              </a:solidFill>
            </a:endParaRPr>
          </a:p>
          <a:p>
            <a:r>
              <a:rPr lang="tr-TR" sz="2100" b="1" dirty="0" err="1" smtClean="0">
                <a:solidFill>
                  <a:srgbClr val="0070C0"/>
                </a:solidFill>
              </a:rPr>
              <a:t>Üçüncğ</a:t>
            </a:r>
            <a:r>
              <a:rPr lang="tr-TR" sz="2100" b="1" dirty="0" smtClean="0">
                <a:solidFill>
                  <a:srgbClr val="0070C0"/>
                </a:solidFill>
              </a:rPr>
              <a:t> </a:t>
            </a:r>
            <a:r>
              <a:rPr lang="tr-TR" sz="2100" b="1" dirty="0" smtClean="0">
                <a:solidFill>
                  <a:srgbClr val="0070C0"/>
                </a:solidFill>
              </a:rPr>
              <a:t>sınıf öğrencisi </a:t>
            </a:r>
            <a:r>
              <a:rPr lang="tr-TR" sz="2100" b="1" dirty="0" err="1" smtClean="0">
                <a:solidFill>
                  <a:srgbClr val="0070C0"/>
                </a:solidFill>
              </a:rPr>
              <a:t>Zeke</a:t>
            </a:r>
            <a:r>
              <a:rPr lang="tr-TR" sz="2100" b="1" dirty="0" smtClean="0">
                <a:solidFill>
                  <a:srgbClr val="0070C0"/>
                </a:solidFill>
              </a:rPr>
              <a:t>, koşarak eve gelir. Çünkü annesi akşam sekizde işten çıkacaktır. Komşuları tarafından kreşten alınan kardeşi eve gelmeden evde olmak zorundadır. </a:t>
            </a:r>
            <a:r>
              <a:rPr lang="tr-TR" sz="2100" b="1" dirty="0" err="1" smtClean="0">
                <a:solidFill>
                  <a:srgbClr val="0070C0"/>
                </a:solidFill>
              </a:rPr>
              <a:t>Zeke</a:t>
            </a:r>
            <a:r>
              <a:rPr lang="tr-TR" sz="2100" b="1" dirty="0" smtClean="0">
                <a:solidFill>
                  <a:srgbClr val="0070C0"/>
                </a:solidFill>
              </a:rPr>
              <a:t> öğretmenini yazdığı notla ilgili en ufak bir endişe taşımaz. Annesinin bu konuda üzülmeyeceğini bilir. Oğluna güvenir. </a:t>
            </a:r>
          </a:p>
          <a:p>
            <a:pPr>
              <a:buNone/>
            </a:pPr>
            <a:r>
              <a:rPr lang="tr-TR" sz="2100" b="1" dirty="0" smtClean="0">
                <a:solidFill>
                  <a:srgbClr val="0070C0"/>
                </a:solidFill>
              </a:rPr>
              <a:t>	Kardeşine ne kadar iyi baktığını sorumluluk sahibi olduğunu bilir.Kardeşlerini doyurur, annesi işten gelmeden önce pijamalarını giydirir. </a:t>
            </a:r>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pPr>
              <a:buNone/>
            </a:pPr>
            <a:endParaRPr lang="tr-TR" dirty="0" smtClean="0"/>
          </a:p>
          <a:p>
            <a:r>
              <a:rPr lang="tr-TR" sz="2300" dirty="0" smtClean="0"/>
              <a:t>Bu ebeveynler çocuklarını bir yetişkin gibi davranmaya teşvik ederler.</a:t>
            </a:r>
          </a:p>
          <a:p>
            <a:r>
              <a:rPr lang="tr-TR" sz="2300" dirty="0" smtClean="0"/>
              <a:t>Çocuğu yetişkin gibi davranmaya zorlayan bir sıkıntı yaşanmış veya yaşanmaktadır.</a:t>
            </a:r>
          </a:p>
          <a:p>
            <a:r>
              <a:rPr lang="tr-TR" sz="2300" dirty="0" smtClean="0"/>
              <a:t>Ebeveyn/çocuk arasında sınır yoktur.</a:t>
            </a:r>
          </a:p>
          <a:p>
            <a:r>
              <a:rPr lang="tr-TR" sz="2300" dirty="0" smtClean="0"/>
              <a:t>Çocuk kendini yetişkin olarak görür. </a:t>
            </a:r>
          </a:p>
          <a:p>
            <a:r>
              <a:rPr lang="tr-TR" sz="2300" dirty="0" smtClean="0"/>
              <a:t>Aslında çocukluğu yok olmuştur. Bu onu yetişkinlikte daha asi birine dönüştürülebilir.</a:t>
            </a:r>
          </a:p>
          <a:p>
            <a:r>
              <a:rPr lang="tr-TR" sz="2300" dirty="0" smtClean="0"/>
              <a:t>Koşulları değişmedikçe muhtemelen ne hissettiğini, ne istediğini ya da neyin önemli olduğunu bilmekte güçlük yaşayan aşırı derecede sorumlu bir yetişkin olarak büyüyecek. </a:t>
            </a:r>
          </a:p>
          <a:p>
            <a:r>
              <a:rPr lang="tr-TR" sz="2300" dirty="0" smtClean="0"/>
              <a:t>Bu durum duygusal olarak ihmal edilen bir çok yetişkinin yaşadığı boşluk ve bağ kuramama sorunun kanıtıdır.</a:t>
            </a:r>
          </a:p>
          <a:p>
            <a:endParaRPr lang="tr-TR" dirty="0"/>
          </a:p>
        </p:txBody>
      </p:sp>
      <p:sp>
        <p:nvSpPr>
          <p:cNvPr id="3" name="2 Başlık"/>
          <p:cNvSpPr>
            <a:spLocks noGrp="1"/>
          </p:cNvSpPr>
          <p:nvPr>
            <p:ph type="title"/>
          </p:nvPr>
        </p:nvSpPr>
        <p:spPr>
          <a:xfrm>
            <a:off x="457200" y="274638"/>
            <a:ext cx="8229600" cy="582594"/>
          </a:xfrm>
        </p:spPr>
        <p:txBody>
          <a:bodyPr>
            <a:normAutofit fontScale="90000"/>
          </a:bodyPr>
          <a:lstStyle/>
          <a:p>
            <a:pPr algn="ctr"/>
            <a:r>
              <a:rPr lang="tr-TR" sz="2400" dirty="0" smtClean="0">
                <a:solidFill>
                  <a:srgbClr val="FF0000"/>
                </a:solidFill>
                <a:latin typeface="Algerian" pitchFamily="82" charset="0"/>
              </a:rPr>
              <a:t>11-</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smtClean="0">
                <a:solidFill>
                  <a:srgbClr val="00B050"/>
                </a:solidFill>
                <a:latin typeface="Algerian" pitchFamily="82" charset="0"/>
              </a:rPr>
              <a:t>“çocuk” </a:t>
            </a:r>
            <a:r>
              <a:rPr lang="tr-TR" sz="2400" dirty="0" smtClean="0">
                <a:solidFill>
                  <a:srgbClr val="FF0000"/>
                </a:solidFill>
                <a:latin typeface="Algerian" pitchFamily="82" charset="0"/>
              </a:rPr>
              <a:t>ebeveyn olsaydı ne olurdu ?</a:t>
            </a:r>
            <a:endParaRPr lang="tr-TR"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numCol="2">
            <a:normAutofit/>
          </a:bodyPr>
          <a:lstStyle/>
          <a:p>
            <a:r>
              <a:rPr lang="tr-TR" sz="1600" b="1" dirty="0" err="1" smtClean="0">
                <a:solidFill>
                  <a:srgbClr val="009900"/>
                </a:solidFill>
              </a:rPr>
              <a:t>Zeke</a:t>
            </a:r>
            <a:r>
              <a:rPr lang="tr-TR" sz="1600" b="1" dirty="0" smtClean="0">
                <a:solidFill>
                  <a:srgbClr val="009900"/>
                </a:solidFill>
              </a:rPr>
              <a:t>, cebinde öğretmeninin verdiği mektupla eve geldi. Annesi mutfaktan “Merhaba </a:t>
            </a:r>
            <a:r>
              <a:rPr lang="tr-TR" sz="1600" b="1" dirty="0" err="1" smtClean="0">
                <a:solidFill>
                  <a:srgbClr val="009900"/>
                </a:solidFill>
              </a:rPr>
              <a:t>Zeke</a:t>
            </a:r>
            <a:r>
              <a:rPr lang="tr-TR" sz="1600" b="1" dirty="0" smtClean="0">
                <a:solidFill>
                  <a:srgbClr val="009900"/>
                </a:solidFill>
              </a:rPr>
              <a:t>! Okul nasıldı?” diye sordu. </a:t>
            </a:r>
            <a:r>
              <a:rPr lang="tr-TR" sz="1600" b="1" dirty="0" err="1" smtClean="0">
                <a:solidFill>
                  <a:srgbClr val="009900"/>
                </a:solidFill>
              </a:rPr>
              <a:t>Zeke</a:t>
            </a:r>
            <a:r>
              <a:rPr lang="tr-TR" sz="1600" b="1" dirty="0" smtClean="0">
                <a:solidFill>
                  <a:srgbClr val="009900"/>
                </a:solidFill>
              </a:rPr>
              <a:t> gergin bir şekilde notu annesine uzattı. Annesi:”şimdi ona bakamayacağım, şuradaki rafa bırak.” dedi. Annesi raftaki notu ertesi sabah kahvaltı masasını toplarken buldu. </a:t>
            </a:r>
            <a:r>
              <a:rPr lang="tr-TR" sz="1600" b="1" dirty="0" err="1" smtClean="0">
                <a:solidFill>
                  <a:srgbClr val="009900"/>
                </a:solidFill>
              </a:rPr>
              <a:t>Zeke</a:t>
            </a:r>
            <a:r>
              <a:rPr lang="tr-TR" sz="1600" b="1" dirty="0" smtClean="0">
                <a:solidFill>
                  <a:srgbClr val="009900"/>
                </a:solidFill>
              </a:rPr>
              <a:t> çoktan okula gitmişti. Annesi notu </a:t>
            </a:r>
            <a:r>
              <a:rPr lang="tr-TR" sz="1600" b="1" dirty="0" err="1" smtClean="0">
                <a:solidFill>
                  <a:srgbClr val="009900"/>
                </a:solidFill>
              </a:rPr>
              <a:t>okuyuncabir</a:t>
            </a:r>
            <a:r>
              <a:rPr lang="tr-TR" sz="1600" b="1" dirty="0" smtClean="0">
                <a:solidFill>
                  <a:srgbClr val="009900"/>
                </a:solidFill>
              </a:rPr>
              <a:t> an rahatsız oldu ama sonra kendi kendine “Vay canına bayan </a:t>
            </a:r>
            <a:r>
              <a:rPr lang="tr-TR" sz="1600" b="1" dirty="0" err="1" smtClean="0">
                <a:solidFill>
                  <a:srgbClr val="009900"/>
                </a:solidFill>
              </a:rPr>
              <a:t>Rollo</a:t>
            </a:r>
            <a:r>
              <a:rPr lang="tr-TR" sz="1600" b="1" dirty="0" smtClean="0">
                <a:solidFill>
                  <a:srgbClr val="009900"/>
                </a:solidFill>
              </a:rPr>
              <a:t> bu tür şeylere aşırı tepki veriyor.” diye düşündü ve problemi geride bıraktı. </a:t>
            </a:r>
            <a:r>
              <a:rPr lang="tr-TR" sz="1600" b="1" dirty="0" err="1" smtClean="0">
                <a:solidFill>
                  <a:srgbClr val="009900"/>
                </a:solidFill>
              </a:rPr>
              <a:t>Zeke</a:t>
            </a:r>
            <a:r>
              <a:rPr lang="tr-TR" sz="1600" b="1" dirty="0" smtClean="0">
                <a:solidFill>
                  <a:srgbClr val="009900"/>
                </a:solidFill>
              </a:rPr>
              <a:t> ile bu konu bir daha hiç konuşulmadı.</a:t>
            </a:r>
          </a:p>
          <a:p>
            <a:endParaRPr lang="tr-TR" sz="1600" b="1" dirty="0" smtClean="0">
              <a:solidFill>
                <a:srgbClr val="009900"/>
              </a:solidFill>
            </a:endParaRPr>
          </a:p>
          <a:p>
            <a:r>
              <a:rPr lang="tr-TR" sz="1600" dirty="0" smtClean="0"/>
              <a:t>En sevgi dolu ebeveynler bile duygusal anlamda ihmalkar olabilir.</a:t>
            </a:r>
          </a:p>
          <a:p>
            <a:r>
              <a:rPr lang="tr-TR" sz="1600" dirty="0" smtClean="0"/>
              <a:t>Ebeveyn ne kadar iyi niyetli olursa olsun; çocuklarla  “uyum” içinde olamıyorsa ; onların duygularını anlamıyorsa; çocuğunun  gelişim aşamalarına göre neleri yapıp  neleri yapamayabileceğini çok iyi bilmiyorsa; gerekli olan enerjiye sahip değilse çocuğunu duygusal olarak ihmal etmiş olacaktır.</a:t>
            </a:r>
          </a:p>
          <a:p>
            <a:r>
              <a:rPr lang="tr-TR" sz="1600" dirty="0" err="1" smtClean="0"/>
              <a:t>Zekenin</a:t>
            </a:r>
            <a:r>
              <a:rPr lang="tr-TR" sz="1600" dirty="0" smtClean="0"/>
              <a:t> annesi sevgi </a:t>
            </a:r>
            <a:r>
              <a:rPr lang="tr-TR" sz="1600" smtClean="0"/>
              <a:t>dolu ancak Zeke’nin</a:t>
            </a:r>
            <a:r>
              <a:rPr lang="tr-TR" sz="1600" dirty="0" smtClean="0"/>
              <a:t> duygusuna katılmıyor. Notu ona verirken endişeli ya da şaşkın olabileceğini, düşünmüyor. </a:t>
            </a:r>
          </a:p>
          <a:p>
            <a:endParaRPr lang="tr-TR" sz="1600" dirty="0"/>
          </a:p>
        </p:txBody>
      </p:sp>
      <p:sp>
        <p:nvSpPr>
          <p:cNvPr id="3" name="2 Başlık"/>
          <p:cNvSpPr>
            <a:spLocks noGrp="1"/>
          </p:cNvSpPr>
          <p:nvPr>
            <p:ph type="title"/>
          </p:nvPr>
        </p:nvSpPr>
        <p:spPr/>
        <p:txBody>
          <a:bodyPr>
            <a:normAutofit fontScale="90000"/>
          </a:bodyPr>
          <a:lstStyle/>
          <a:p>
            <a:pPr algn="ct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smtClean="0">
                <a:solidFill>
                  <a:srgbClr val="009900"/>
                </a:solidFill>
                <a:latin typeface="Algerian" pitchFamily="82" charset="0"/>
              </a:rPr>
              <a:t>iyi niyetli ancak kendisini ihmal eden  bir ebeveyn </a:t>
            </a:r>
            <a:r>
              <a:rPr lang="tr-TR" sz="2400" dirty="0" smtClean="0">
                <a:solidFill>
                  <a:srgbClr val="FF0000"/>
                </a:solidFill>
                <a:latin typeface="Algerian" pitchFamily="82" charset="0"/>
              </a:rPr>
              <a:t>olsaydı ne olurdu ?</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7500" lnSpcReduction="20000"/>
          </a:bodyPr>
          <a:lstStyle/>
          <a:p>
            <a:r>
              <a:rPr lang="tr-TR" dirty="0" smtClean="0"/>
              <a:t>BOŞLUK HİSSİ-1 de </a:t>
            </a:r>
            <a:r>
              <a:rPr lang="tr-TR" u="sng" dirty="0" smtClean="0"/>
              <a:t>duygusal ihmal</a:t>
            </a:r>
            <a:r>
              <a:rPr lang="tr-TR" dirty="0" smtClean="0"/>
              <a:t>in ne olduğunu ve </a:t>
            </a:r>
            <a:r>
              <a:rPr lang="tr-TR" u="sng" dirty="0" smtClean="0"/>
              <a:t>güvenli bağlanma</a:t>
            </a:r>
            <a:r>
              <a:rPr lang="tr-TR" dirty="0" smtClean="0"/>
              <a:t>yı ele almıştık.</a:t>
            </a:r>
            <a:r>
              <a:rPr lang="tr-TR" dirty="0" smtClean="0"/>
              <a:t> </a:t>
            </a:r>
            <a:endParaRPr lang="tr-TR" dirty="0" smtClean="0"/>
          </a:p>
          <a:p>
            <a:r>
              <a:rPr lang="tr-TR" dirty="0" smtClean="0"/>
              <a:t>Duygusal </a:t>
            </a:r>
            <a:r>
              <a:rPr lang="tr-TR" dirty="0" smtClean="0"/>
              <a:t>ihmalin kötü yanı kendi kendini çoğaltmasıdır. Duygusal olarak ihmal edilen çocuklar duyguları, kendileri, ve başkalarının duyguları hakkında kör bir noktayla büyürler. Ebeveyn olduklarında kendi çocuklarının duygularından habersizdirler. Çocuklarını aynı kör noktaya getirerek büyütürler</a:t>
            </a:r>
            <a:r>
              <a:rPr lang="tr-TR" dirty="0" smtClean="0"/>
              <a:t>.</a:t>
            </a:r>
          </a:p>
          <a:p>
            <a:r>
              <a:rPr lang="tr-TR" dirty="0" smtClean="0"/>
              <a:t>Bu ikinci bölümde ise, duygusal </a:t>
            </a:r>
            <a:r>
              <a:rPr lang="tr-TR" dirty="0" smtClean="0"/>
              <a:t>ihmalin yaşandığı 12 farklı ebeveyn </a:t>
            </a:r>
            <a:r>
              <a:rPr lang="tr-TR" dirty="0" smtClean="0"/>
              <a:t>davranışını </a:t>
            </a:r>
            <a:r>
              <a:rPr lang="tr-TR" dirty="0" err="1" smtClean="0"/>
              <a:t>Zeke</a:t>
            </a:r>
            <a:r>
              <a:rPr lang="tr-TR" dirty="0" smtClean="0"/>
              <a:t> örneğiyle </a:t>
            </a:r>
            <a:r>
              <a:rPr lang="tr-TR" dirty="0" smtClean="0"/>
              <a:t>ele aldık. </a:t>
            </a:r>
          </a:p>
          <a:p>
            <a:r>
              <a:rPr lang="tr-TR" dirty="0" smtClean="0"/>
              <a:t>Bundan sonraki bölümde ise farklı şekillerde ihmal edilmiş bu çocuklara büyüdüklerinde neler olduğunu öğrenmeye çalışacağız.</a:t>
            </a:r>
          </a:p>
          <a:p>
            <a:r>
              <a:rPr lang="tr-TR" sz="2800" dirty="0" smtClean="0"/>
              <a:t>Kitabı okudukça sizlerle paylaşmaya </a:t>
            </a:r>
            <a:r>
              <a:rPr lang="tr-TR" sz="2800" dirty="0" smtClean="0"/>
              <a:t>devam edeceğim.</a:t>
            </a:r>
            <a:endParaRPr lang="tr-TR" sz="2800" dirty="0" smtClean="0"/>
          </a:p>
          <a:p>
            <a:endParaRPr lang="tr-TR" dirty="0" smtClean="0"/>
          </a:p>
          <a:p>
            <a:pPr>
              <a:buNone/>
            </a:pPr>
            <a:r>
              <a:rPr lang="tr-TR" dirty="0" smtClean="0"/>
              <a:t>						</a:t>
            </a:r>
            <a:r>
              <a:rPr lang="tr-TR" dirty="0" smtClean="0"/>
              <a:t>       Sibel </a:t>
            </a:r>
            <a:r>
              <a:rPr lang="tr-TR" dirty="0" err="1" smtClean="0"/>
              <a:t>Çolakoğlu</a:t>
            </a:r>
            <a:endParaRPr lang="tr-TR" dirty="0"/>
          </a:p>
        </p:txBody>
      </p:sp>
      <p:sp>
        <p:nvSpPr>
          <p:cNvPr id="3" name="2 Başlık"/>
          <p:cNvSpPr>
            <a:spLocks noGrp="1"/>
          </p:cNvSpPr>
          <p:nvPr>
            <p:ph type="title"/>
          </p:nvPr>
        </p:nvSpPr>
        <p:spPr/>
        <p:txBody>
          <a:bodyPr/>
          <a:lstStyle/>
          <a:p>
            <a:pPr algn="ctr"/>
            <a:r>
              <a:rPr lang="tr-TR" dirty="0" smtClean="0">
                <a:solidFill>
                  <a:srgbClr val="FF0000"/>
                </a:solidFill>
              </a:rPr>
              <a:t>SON SÖZ</a:t>
            </a:r>
            <a:endParaRPr lang="tr-T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500438"/>
            <a:ext cx="8229600" cy="2506853"/>
          </a:xfrm>
        </p:spPr>
        <p:txBody>
          <a:bodyPr/>
          <a:lstStyle/>
          <a:p>
            <a:pPr algn="ctr"/>
            <a:endParaRPr lang="tr-TR" dirty="0" smtClean="0"/>
          </a:p>
          <a:p>
            <a:pPr algn="ctr"/>
            <a:r>
              <a:rPr lang="tr-TR" dirty="0" smtClean="0"/>
              <a:t>DUYGUSAL İHMALİN TÜRLERİ</a:t>
            </a:r>
            <a:endParaRPr lang="tr-TR" dirty="0"/>
          </a:p>
        </p:txBody>
      </p:sp>
      <p:sp>
        <p:nvSpPr>
          <p:cNvPr id="3" name="2 Başlık"/>
          <p:cNvSpPr>
            <a:spLocks noGrp="1"/>
          </p:cNvSpPr>
          <p:nvPr>
            <p:ph type="title"/>
          </p:nvPr>
        </p:nvSpPr>
        <p:spPr>
          <a:xfrm>
            <a:off x="457200" y="274638"/>
            <a:ext cx="8229600" cy="3440114"/>
          </a:xfrm>
        </p:spPr>
        <p:txBody>
          <a:bodyPr>
            <a:normAutofit/>
          </a:bodyPr>
          <a:lstStyle/>
          <a:p>
            <a:pPr algn="ctr"/>
            <a:r>
              <a:rPr lang="tr-TR" sz="3600" dirty="0" smtClean="0">
                <a:solidFill>
                  <a:srgbClr val="FF0000"/>
                </a:solidFill>
                <a:latin typeface="Algerian" pitchFamily="82" charset="0"/>
              </a:rPr>
              <a:t>BOŞLUK HİSSİNE NEDEN OLAN </a:t>
            </a:r>
            <a:br>
              <a:rPr lang="tr-TR" sz="3600" dirty="0" smtClean="0">
                <a:solidFill>
                  <a:srgbClr val="FF0000"/>
                </a:solidFill>
                <a:latin typeface="Algerian" pitchFamily="82" charset="0"/>
              </a:rPr>
            </a:br>
            <a:r>
              <a:rPr lang="tr-TR" sz="3600" dirty="0" smtClean="0">
                <a:solidFill>
                  <a:srgbClr val="FF0000"/>
                </a:solidFill>
                <a:latin typeface="Algerian" pitchFamily="82" charset="0"/>
              </a:rPr>
              <a:t>ebeveyn  </a:t>
            </a:r>
            <a:r>
              <a:rPr lang="tr-TR" sz="3600" dirty="0" smtClean="0">
                <a:solidFill>
                  <a:srgbClr val="FF0000"/>
                </a:solidFill>
                <a:latin typeface="Algerian" pitchFamily="82" charset="0"/>
              </a:rPr>
              <a:t/>
            </a:r>
            <a:br>
              <a:rPr lang="tr-TR" sz="3600" dirty="0" smtClean="0">
                <a:solidFill>
                  <a:srgbClr val="FF0000"/>
                </a:solidFill>
                <a:latin typeface="Algerian" pitchFamily="82" charset="0"/>
              </a:rPr>
            </a:br>
            <a:r>
              <a:rPr lang="tr-TR" sz="3600" dirty="0" err="1" smtClean="0">
                <a:solidFill>
                  <a:srgbClr val="FF0000"/>
                </a:solidFill>
                <a:latin typeface="Algerian" pitchFamily="82" charset="0"/>
              </a:rPr>
              <a:t>DAVRANIŞları</a:t>
            </a:r>
            <a:endParaRPr lang="tr-TR" sz="3600" dirty="0">
              <a:solidFill>
                <a:srgbClr val="FF0000"/>
              </a:solidFill>
              <a:latin typeface="Algerian" pitchFamily="8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143249"/>
            <a:ext cx="8229600" cy="1643074"/>
          </a:xfrm>
        </p:spPr>
        <p:txBody>
          <a:bodyPr>
            <a:normAutofit fontScale="85000" lnSpcReduction="10000"/>
          </a:bodyPr>
          <a:lstStyle/>
          <a:p>
            <a:r>
              <a:rPr lang="tr-TR" sz="1800" dirty="0" smtClean="0">
                <a:latin typeface="Arial Black" pitchFamily="34" charset="0"/>
              </a:rPr>
              <a:t>Duygusal İhmal konusunda anne babalarınızın sizi ya da sizin kendi çocuklarınızı hangi tutumlarla ihmal ettiğinizi bulmadan önce on iki </a:t>
            </a:r>
            <a:r>
              <a:rPr lang="tr-TR" sz="1800" dirty="0" smtClean="0">
                <a:latin typeface="Arial Black" pitchFamily="34" charset="0"/>
              </a:rPr>
              <a:t>ebeveyn davranış </a:t>
            </a:r>
            <a:r>
              <a:rPr lang="tr-TR" sz="1800" dirty="0" smtClean="0">
                <a:latin typeface="Arial Black" pitchFamily="34" charset="0"/>
              </a:rPr>
              <a:t>şeklinin  (tutumların) hepsini sonuna kadar okumanızı tavsiye ediyorum.</a:t>
            </a:r>
          </a:p>
          <a:p>
            <a:r>
              <a:rPr lang="tr-TR" sz="1800" dirty="0" smtClean="0">
                <a:latin typeface="Arial Black" pitchFamily="34" charset="0"/>
              </a:rPr>
              <a:t>Birinci bölümdeki </a:t>
            </a:r>
            <a:r>
              <a:rPr lang="tr-TR" sz="1800" dirty="0" err="1" smtClean="0">
                <a:latin typeface="Arial Black" pitchFamily="34" charset="0"/>
              </a:rPr>
              <a:t>Zeke</a:t>
            </a:r>
            <a:r>
              <a:rPr lang="tr-TR" sz="1800" dirty="0" smtClean="0">
                <a:latin typeface="Arial Black" pitchFamily="34" charset="0"/>
              </a:rPr>
              <a:t> </a:t>
            </a:r>
            <a:r>
              <a:rPr lang="tr-TR" sz="1800" dirty="0" smtClean="0">
                <a:latin typeface="Arial Black" pitchFamily="34" charset="0"/>
              </a:rPr>
              <a:t>örneğiyle </a:t>
            </a:r>
            <a:r>
              <a:rPr lang="tr-TR" sz="1800" dirty="0" smtClean="0">
                <a:latin typeface="Arial Black" pitchFamily="34" charset="0"/>
              </a:rPr>
              <a:t>bu farklı ihmal şekillerini anlamaya çalışacağız. </a:t>
            </a:r>
            <a:endParaRPr lang="tr-TR" sz="1800" dirty="0" smtClean="0">
              <a:latin typeface="Arial Black" pitchFamily="34" charset="0"/>
            </a:endParaRPr>
          </a:p>
          <a:p>
            <a:r>
              <a:rPr lang="tr-TR" sz="1800" dirty="0" smtClean="0">
                <a:latin typeface="Arial Black" pitchFamily="34" charset="0"/>
              </a:rPr>
              <a:t>İyi okumalar…</a:t>
            </a:r>
            <a:endParaRPr lang="tr-TR" sz="1800" dirty="0">
              <a:latin typeface="Arial Black" pitchFamily="34" charset="0"/>
            </a:endParaRPr>
          </a:p>
        </p:txBody>
      </p:sp>
      <p:sp>
        <p:nvSpPr>
          <p:cNvPr id="3" name="2 Başlık"/>
          <p:cNvSpPr>
            <a:spLocks noGrp="1"/>
          </p:cNvSpPr>
          <p:nvPr>
            <p:ph type="title"/>
          </p:nvPr>
        </p:nvSpPr>
        <p:spPr>
          <a:xfrm>
            <a:off x="457200" y="274638"/>
            <a:ext cx="8229600" cy="2368544"/>
          </a:xfrm>
        </p:spPr>
        <p:txBody>
          <a:bodyPr>
            <a:normAutofit fontScale="90000"/>
          </a:bodyPr>
          <a:lstStyle/>
          <a:p>
            <a:pPr algn="ctr"/>
            <a:r>
              <a:rPr lang="tr-TR" sz="2800" dirty="0" smtClean="0">
                <a:solidFill>
                  <a:srgbClr val="FF0000"/>
                </a:solidFill>
                <a:latin typeface="Copperplate Gothic Light" pitchFamily="34" charset="0"/>
              </a:rPr>
              <a:t>KENDİ ANNE BABALARIMIZIN BİZİ DUYGUSAL İHMAL EDİŞLERİ NASILDI?</a:t>
            </a:r>
            <a:br>
              <a:rPr lang="tr-TR" sz="2800" dirty="0" smtClean="0">
                <a:solidFill>
                  <a:srgbClr val="FF0000"/>
                </a:solidFill>
                <a:latin typeface="Copperplate Gothic Light" pitchFamily="34" charset="0"/>
              </a:rPr>
            </a:br>
            <a:r>
              <a:rPr lang="tr-TR" sz="2800" dirty="0" smtClean="0">
                <a:solidFill>
                  <a:srgbClr val="FF0000"/>
                </a:solidFill>
                <a:latin typeface="Copperplate Gothic Light" pitchFamily="34" charset="0"/>
              </a:rPr>
              <a:t/>
            </a:r>
            <a:br>
              <a:rPr lang="tr-TR" sz="2800" dirty="0" smtClean="0">
                <a:solidFill>
                  <a:srgbClr val="FF0000"/>
                </a:solidFill>
                <a:latin typeface="Copperplate Gothic Light" pitchFamily="34" charset="0"/>
              </a:rPr>
            </a:br>
            <a:r>
              <a:rPr lang="tr-TR" sz="2800" dirty="0" smtClean="0">
                <a:solidFill>
                  <a:srgbClr val="FF0000"/>
                </a:solidFill>
                <a:latin typeface="Copperplate Gothic Light" pitchFamily="34" charset="0"/>
              </a:rPr>
              <a:t>KENDİ ÇOCUKLARIMIZI HANGİ ŞEKİLLERDE İHMAL EDİYORUZ.</a:t>
            </a:r>
            <a:r>
              <a:rPr lang="tr-TR" sz="2800" dirty="0" smtClean="0">
                <a:solidFill>
                  <a:srgbClr val="FF0000"/>
                </a:solidFill>
                <a:latin typeface="Algerian" pitchFamily="82" charset="0"/>
              </a:rPr>
              <a:t/>
            </a:r>
            <a:br>
              <a:rPr lang="tr-TR" sz="2800" dirty="0" smtClean="0">
                <a:solidFill>
                  <a:srgbClr val="FF0000"/>
                </a:solidFill>
                <a:latin typeface="Algerian" pitchFamily="82" charset="0"/>
              </a:rPr>
            </a:br>
            <a:endParaRPr lang="tr-TR" sz="2800" dirty="0">
              <a:solidFill>
                <a:srgbClr val="FF0000"/>
              </a:solidFill>
              <a:latin typeface="Algerian"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428737"/>
            <a:ext cx="8229600" cy="3500462"/>
          </a:xfrm>
        </p:spPr>
        <p:txBody>
          <a:bodyPr/>
          <a:lstStyle/>
          <a:p>
            <a:r>
              <a:rPr lang="tr-TR" sz="1800" b="1" dirty="0" err="1" smtClean="0">
                <a:solidFill>
                  <a:srgbClr val="00B050"/>
                </a:solidFill>
                <a:latin typeface="Arial Black" pitchFamily="34" charset="0"/>
                <a:ea typeface="Batang" pitchFamily="18" charset="-127"/>
              </a:rPr>
              <a:t>Zeke</a:t>
            </a:r>
            <a:r>
              <a:rPr lang="tr-TR" sz="1800" b="1" dirty="0" smtClean="0">
                <a:solidFill>
                  <a:srgbClr val="00B050"/>
                </a:solidFill>
                <a:latin typeface="Arial Black" pitchFamily="34" charset="0"/>
                <a:ea typeface="Batang" pitchFamily="18" charset="-127"/>
              </a:rPr>
              <a:t> , rahat ve sevgi dolu bir ailenin üç çocuğunun en küçüğüdür. Büyümüş de küçülmüş, </a:t>
            </a:r>
          </a:p>
          <a:p>
            <a:pPr>
              <a:buNone/>
            </a:pPr>
            <a:r>
              <a:rPr lang="tr-TR" sz="1800" b="1" dirty="0" smtClean="0">
                <a:solidFill>
                  <a:srgbClr val="00B050"/>
                </a:solidFill>
                <a:latin typeface="Arial Black" pitchFamily="34" charset="0"/>
                <a:ea typeface="Batang" pitchFamily="18" charset="-127"/>
              </a:rPr>
              <a:t>	</a:t>
            </a:r>
            <a:r>
              <a:rPr lang="tr-TR" sz="1800" b="1" dirty="0" err="1" smtClean="0">
                <a:solidFill>
                  <a:srgbClr val="00B050"/>
                </a:solidFill>
                <a:latin typeface="Arial Black" pitchFamily="34" charset="0"/>
                <a:ea typeface="Batang" pitchFamily="18" charset="-127"/>
              </a:rPr>
              <a:t>Hiperaktif</a:t>
            </a:r>
            <a:r>
              <a:rPr lang="tr-TR" sz="1800" b="1" dirty="0" smtClean="0">
                <a:solidFill>
                  <a:srgbClr val="00B050"/>
                </a:solidFill>
                <a:latin typeface="Arial Black" pitchFamily="34" charset="0"/>
                <a:ea typeface="Batang" pitchFamily="18" charset="-127"/>
              </a:rPr>
              <a:t> </a:t>
            </a:r>
            <a:r>
              <a:rPr lang="tr-TR" sz="1800" b="1" dirty="0" smtClean="0">
                <a:solidFill>
                  <a:srgbClr val="00B050"/>
                </a:solidFill>
                <a:latin typeface="Arial Black" pitchFamily="34" charset="0"/>
                <a:ea typeface="Batang" pitchFamily="18" charset="-127"/>
              </a:rPr>
              <a:t>bir üçüncü sınıf öğrencisidir. </a:t>
            </a:r>
          </a:p>
          <a:p>
            <a:pPr>
              <a:buNone/>
            </a:pPr>
            <a:r>
              <a:rPr lang="tr-TR" sz="1800" b="1" dirty="0" smtClean="0">
                <a:solidFill>
                  <a:srgbClr val="00B050"/>
                </a:solidFill>
                <a:latin typeface="Arial Black" pitchFamily="34" charset="0"/>
                <a:ea typeface="Batang" pitchFamily="18" charset="-127"/>
              </a:rPr>
              <a:t>	Son </a:t>
            </a:r>
            <a:r>
              <a:rPr lang="tr-TR" sz="1800" b="1" dirty="0" smtClean="0">
                <a:solidFill>
                  <a:srgbClr val="00B050"/>
                </a:solidFill>
                <a:latin typeface="Arial Black" pitchFamily="34" charset="0"/>
                <a:ea typeface="Batang" pitchFamily="18" charset="-127"/>
              </a:rPr>
              <a:t>zamanlarda okulda </a:t>
            </a:r>
            <a:r>
              <a:rPr lang="tr-TR" sz="1800" b="1" dirty="0" smtClean="0">
                <a:solidFill>
                  <a:srgbClr val="00B050"/>
                </a:solidFill>
                <a:latin typeface="Arial Black" pitchFamily="34" charset="0"/>
                <a:ea typeface="Batang" pitchFamily="18" charset="-127"/>
              </a:rPr>
              <a:t>karşılık </a:t>
            </a:r>
            <a:r>
              <a:rPr lang="tr-TR" sz="1800" b="1" dirty="0" smtClean="0">
                <a:solidFill>
                  <a:srgbClr val="00B050"/>
                </a:solidFill>
                <a:latin typeface="Arial Black" pitchFamily="34" charset="0"/>
                <a:ea typeface="Batang" pitchFamily="18" charset="-127"/>
              </a:rPr>
              <a:t>verme konusunda bir sıkıntı yaşamaktadır. </a:t>
            </a:r>
          </a:p>
          <a:p>
            <a:pPr>
              <a:buNone/>
            </a:pPr>
            <a:r>
              <a:rPr lang="tr-TR" sz="1800" b="1" dirty="0" smtClean="0">
                <a:solidFill>
                  <a:srgbClr val="00B050"/>
                </a:solidFill>
                <a:latin typeface="Arial Black" pitchFamily="34" charset="0"/>
                <a:ea typeface="Batang" pitchFamily="18" charset="-127"/>
              </a:rPr>
              <a:t>	Böyle </a:t>
            </a:r>
            <a:r>
              <a:rPr lang="tr-TR" sz="1800" b="1" dirty="0" smtClean="0">
                <a:solidFill>
                  <a:srgbClr val="00B050"/>
                </a:solidFill>
                <a:latin typeface="Arial Black" pitchFamily="34" charset="0"/>
                <a:ea typeface="Batang" pitchFamily="18" charset="-127"/>
              </a:rPr>
              <a:t>günlerden birinde </a:t>
            </a:r>
            <a:r>
              <a:rPr lang="tr-TR" sz="1800" b="1" dirty="0" smtClean="0">
                <a:solidFill>
                  <a:srgbClr val="00B050"/>
                </a:solidFill>
                <a:latin typeface="Arial Black" pitchFamily="34" charset="0"/>
                <a:ea typeface="Batang" pitchFamily="18" charset="-127"/>
              </a:rPr>
              <a:t>okuldan </a:t>
            </a:r>
            <a:r>
              <a:rPr lang="tr-TR" sz="1800" b="1" dirty="0" smtClean="0">
                <a:solidFill>
                  <a:srgbClr val="00B050"/>
                </a:solidFill>
                <a:latin typeface="Arial Black" pitchFamily="34" charset="0"/>
                <a:ea typeface="Batang" pitchFamily="18" charset="-127"/>
              </a:rPr>
              <a:t>eve </a:t>
            </a:r>
            <a:r>
              <a:rPr lang="tr-TR" sz="1800" b="1" dirty="0" smtClean="0">
                <a:solidFill>
                  <a:srgbClr val="00B050"/>
                </a:solidFill>
                <a:latin typeface="Arial Black" pitchFamily="34" charset="0"/>
                <a:ea typeface="Batang" pitchFamily="18" charset="-127"/>
              </a:rPr>
              <a:t>öğretmeninin </a:t>
            </a:r>
            <a:r>
              <a:rPr lang="tr-TR" sz="1800" b="1" dirty="0" smtClean="0">
                <a:solidFill>
                  <a:srgbClr val="00B050"/>
                </a:solidFill>
                <a:latin typeface="Arial Black" pitchFamily="34" charset="0"/>
                <a:ea typeface="Batang" pitchFamily="18" charset="-127"/>
              </a:rPr>
              <a:t>kurallara uymadığı için yazdığı bir notla gelir. </a:t>
            </a:r>
          </a:p>
          <a:p>
            <a:pPr>
              <a:buNone/>
            </a:pPr>
            <a:r>
              <a:rPr lang="tr-TR" sz="1800" b="1" dirty="0" smtClean="0">
                <a:solidFill>
                  <a:srgbClr val="00B050"/>
                </a:solidFill>
                <a:latin typeface="Arial Black" pitchFamily="34" charset="0"/>
                <a:ea typeface="Batang" pitchFamily="18" charset="-127"/>
              </a:rPr>
              <a:t>	“</a:t>
            </a:r>
            <a:r>
              <a:rPr lang="tr-TR" sz="1800" b="1" dirty="0" err="1" smtClean="0">
                <a:solidFill>
                  <a:srgbClr val="00B050"/>
                </a:solidFill>
                <a:latin typeface="Arial Black" pitchFamily="34" charset="0"/>
                <a:ea typeface="Batang" pitchFamily="18" charset="-127"/>
              </a:rPr>
              <a:t>Zeke</a:t>
            </a:r>
            <a:r>
              <a:rPr lang="tr-TR" sz="1800" b="1" dirty="0" smtClean="0">
                <a:solidFill>
                  <a:srgbClr val="00B050"/>
                </a:solidFill>
                <a:latin typeface="Arial Black" pitchFamily="34" charset="0"/>
                <a:ea typeface="Batang" pitchFamily="18" charset="-127"/>
              </a:rPr>
              <a:t> </a:t>
            </a:r>
            <a:r>
              <a:rPr lang="tr-TR" sz="1800" b="1" dirty="0" smtClean="0">
                <a:solidFill>
                  <a:srgbClr val="00B050"/>
                </a:solidFill>
                <a:latin typeface="Arial Black" pitchFamily="34" charset="0"/>
                <a:ea typeface="Batang" pitchFamily="18" charset="-127"/>
              </a:rPr>
              <a:t>bugün okulda bir saygısızlık yaptı.”</a:t>
            </a:r>
          </a:p>
          <a:p>
            <a:endParaRPr lang="tr-TR" dirty="0"/>
          </a:p>
        </p:txBody>
      </p:sp>
      <p:sp>
        <p:nvSpPr>
          <p:cNvPr id="3" name="2 Başlık"/>
          <p:cNvSpPr>
            <a:spLocks noGrp="1"/>
          </p:cNvSpPr>
          <p:nvPr>
            <p:ph type="title"/>
          </p:nvPr>
        </p:nvSpPr>
        <p:spPr>
          <a:xfrm>
            <a:off x="457200" y="274638"/>
            <a:ext cx="8229600" cy="796908"/>
          </a:xfrm>
        </p:spPr>
        <p:txBody>
          <a:bodyPr>
            <a:normAutofit/>
          </a:bodyPr>
          <a:lstStyle/>
          <a:p>
            <a:pPr algn="ctr"/>
            <a:r>
              <a:rPr lang="tr-TR" sz="3600" dirty="0" err="1" smtClean="0">
                <a:solidFill>
                  <a:srgbClr val="FF0000"/>
                </a:solidFill>
                <a:latin typeface="Copperplate Gothic Light" pitchFamily="34" charset="0"/>
              </a:rPr>
              <a:t>Zeke’yi</a:t>
            </a:r>
            <a:r>
              <a:rPr lang="tr-TR" sz="3600" dirty="0" smtClean="0">
                <a:solidFill>
                  <a:srgbClr val="FF0000"/>
                </a:solidFill>
                <a:latin typeface="Copperplate Gothic Light" pitchFamily="34" charset="0"/>
              </a:rPr>
              <a:t> hatırlayalım</a:t>
            </a:r>
            <a:endParaRPr lang="tr-TR" sz="3600" dirty="0">
              <a:solidFill>
                <a:srgbClr val="FF0000"/>
              </a:solidFill>
              <a:latin typeface="Copperplate Gothic Ligh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42984"/>
            <a:ext cx="8229600" cy="4864307"/>
          </a:xfrm>
        </p:spPr>
        <p:txBody>
          <a:bodyPr numCol="2">
            <a:normAutofit/>
          </a:bodyPr>
          <a:lstStyle/>
          <a:p>
            <a:pPr>
              <a:buNone/>
            </a:pPr>
            <a:endParaRPr lang="tr-TR" sz="1600" b="1" dirty="0" smtClean="0">
              <a:solidFill>
                <a:schemeClr val="accent6">
                  <a:lumMod val="60000"/>
                  <a:lumOff val="40000"/>
                </a:schemeClr>
              </a:solidFill>
            </a:endParaRPr>
          </a:p>
          <a:p>
            <a:r>
              <a:rPr lang="tr-TR" sz="1600" b="1" dirty="0" err="1" smtClean="0">
                <a:solidFill>
                  <a:schemeClr val="accent6">
                    <a:lumMod val="60000"/>
                    <a:lumOff val="40000"/>
                  </a:schemeClr>
                </a:solidFill>
              </a:rPr>
              <a:t>Zeke</a:t>
            </a:r>
            <a:r>
              <a:rPr lang="tr-TR" sz="1600" b="1" dirty="0" smtClean="0">
                <a:solidFill>
                  <a:schemeClr val="accent6">
                    <a:lumMod val="60000"/>
                    <a:lumOff val="40000"/>
                  </a:schemeClr>
                </a:solidFill>
              </a:rPr>
              <a:t> </a:t>
            </a:r>
            <a:r>
              <a:rPr lang="tr-TR" sz="1600" b="1" dirty="0" smtClean="0">
                <a:solidFill>
                  <a:schemeClr val="accent6">
                    <a:lumMod val="60000"/>
                    <a:lumOff val="40000"/>
                  </a:schemeClr>
                </a:solidFill>
              </a:rPr>
              <a:t>elindeki notu annesine verdi. Notu okuyan annesinin kaşlarının gerildiğini, çenesinin kasıldığını ve boynundan akan terleri görebiliyordu.</a:t>
            </a:r>
          </a:p>
          <a:p>
            <a:pPr>
              <a:buNone/>
            </a:pPr>
            <a:r>
              <a:rPr lang="tr-TR" sz="1600" b="1" dirty="0" smtClean="0">
                <a:solidFill>
                  <a:schemeClr val="accent6">
                    <a:lumMod val="60000"/>
                    <a:lumOff val="40000"/>
                  </a:schemeClr>
                </a:solidFill>
              </a:rPr>
              <a:t>	Notu </a:t>
            </a:r>
            <a:r>
              <a:rPr lang="tr-TR" sz="1600" b="1" dirty="0" err="1" smtClean="0">
                <a:solidFill>
                  <a:schemeClr val="accent6">
                    <a:lumMod val="60000"/>
                    <a:lumOff val="40000"/>
                  </a:schemeClr>
                </a:solidFill>
              </a:rPr>
              <a:t>Zeke’nin</a:t>
            </a:r>
            <a:r>
              <a:rPr lang="tr-TR" sz="1600" b="1" dirty="0" smtClean="0">
                <a:solidFill>
                  <a:schemeClr val="accent6">
                    <a:lumMod val="60000"/>
                    <a:lumOff val="40000"/>
                  </a:schemeClr>
                </a:solidFill>
              </a:rPr>
              <a:t> yüzüne doğru salladı; ”Nasıl böyle bir şey yaparsın </a:t>
            </a:r>
            <a:r>
              <a:rPr lang="tr-TR" sz="1600" b="1" dirty="0" err="1" smtClean="0">
                <a:solidFill>
                  <a:schemeClr val="accent6">
                    <a:lumMod val="60000"/>
                    <a:lumOff val="40000"/>
                  </a:schemeClr>
                </a:solidFill>
              </a:rPr>
              <a:t>Zeke</a:t>
            </a:r>
            <a:r>
              <a:rPr lang="tr-TR" sz="1600" b="1" dirty="0" smtClean="0">
                <a:solidFill>
                  <a:schemeClr val="accent6">
                    <a:lumMod val="60000"/>
                    <a:lumOff val="40000"/>
                  </a:schemeClr>
                </a:solidFill>
              </a:rPr>
              <a:t>? </a:t>
            </a:r>
          </a:p>
          <a:p>
            <a:pPr>
              <a:buNone/>
            </a:pPr>
            <a:r>
              <a:rPr lang="tr-TR" sz="1600" b="1" dirty="0" smtClean="0">
                <a:solidFill>
                  <a:schemeClr val="accent6">
                    <a:lumMod val="60000"/>
                    <a:lumOff val="40000"/>
                  </a:schemeClr>
                </a:solidFill>
              </a:rPr>
              <a:t>	Şimdi Bayan </a:t>
            </a:r>
            <a:r>
              <a:rPr lang="tr-TR" sz="1600" b="1" dirty="0" err="1" smtClean="0">
                <a:solidFill>
                  <a:schemeClr val="accent6">
                    <a:lumMod val="60000"/>
                    <a:lumOff val="40000"/>
                  </a:schemeClr>
                </a:solidFill>
              </a:rPr>
              <a:t>Rollo</a:t>
            </a:r>
            <a:r>
              <a:rPr lang="tr-TR" sz="1600" b="1" dirty="0" smtClean="0">
                <a:solidFill>
                  <a:schemeClr val="accent6">
                    <a:lumMod val="60000"/>
                    <a:lumOff val="40000"/>
                  </a:schemeClr>
                </a:solidFill>
              </a:rPr>
              <a:t> seni iyi terbiye edemediğimi düşünecek! Bunun ne kadar utanç verici olduğunun farkında mısın? Çabuk odana git. Şu an seni görmek istemiyorum. Beni çok incittin.” dedi</a:t>
            </a:r>
            <a:r>
              <a:rPr lang="tr-TR" sz="1600" b="1" dirty="0" smtClean="0">
                <a:solidFill>
                  <a:schemeClr val="accent6">
                    <a:lumMod val="60000"/>
                    <a:lumOff val="40000"/>
                  </a:schemeClr>
                </a:solidFill>
              </a:rPr>
              <a:t>.</a:t>
            </a:r>
          </a:p>
          <a:p>
            <a:pPr>
              <a:buNone/>
            </a:pPr>
            <a:endParaRPr lang="tr-TR" sz="1600" b="1" dirty="0" smtClean="0">
              <a:solidFill>
                <a:schemeClr val="accent6">
                  <a:lumMod val="60000"/>
                  <a:lumOff val="40000"/>
                </a:schemeClr>
              </a:solidFill>
            </a:endParaRPr>
          </a:p>
          <a:p>
            <a:pPr>
              <a:buNone/>
            </a:pPr>
            <a:endParaRPr lang="tr-TR" sz="1600" b="1" dirty="0" smtClean="0">
              <a:solidFill>
                <a:schemeClr val="accent6">
                  <a:lumMod val="60000"/>
                  <a:lumOff val="40000"/>
                </a:schemeClr>
              </a:solidFill>
            </a:endParaRPr>
          </a:p>
          <a:p>
            <a:pPr>
              <a:buNone/>
            </a:pPr>
            <a:endParaRPr lang="tr-TR" sz="1600" b="1" dirty="0" smtClean="0">
              <a:solidFill>
                <a:schemeClr val="accent6">
                  <a:lumMod val="60000"/>
                  <a:lumOff val="40000"/>
                </a:schemeClr>
              </a:solidFill>
            </a:endParaRPr>
          </a:p>
          <a:p>
            <a:pPr>
              <a:buNone/>
            </a:pPr>
            <a:endParaRPr lang="tr-TR" sz="1600" b="1" dirty="0" smtClean="0">
              <a:solidFill>
                <a:schemeClr val="accent6">
                  <a:lumMod val="60000"/>
                  <a:lumOff val="40000"/>
                </a:schemeClr>
              </a:solidFill>
            </a:endParaRPr>
          </a:p>
          <a:p>
            <a:pPr>
              <a:buNone/>
            </a:pPr>
            <a:endParaRPr lang="tr-TR" sz="1600" b="1" dirty="0" smtClean="0">
              <a:solidFill>
                <a:srgbClr val="00B050"/>
              </a:solidFill>
            </a:endParaRPr>
          </a:p>
          <a:p>
            <a:r>
              <a:rPr lang="tr-TR" sz="1600" dirty="0" err="1" smtClean="0"/>
              <a:t>Zeke’nin</a:t>
            </a:r>
            <a:r>
              <a:rPr lang="tr-TR" sz="1600" dirty="0" smtClean="0"/>
              <a:t> annesi gibi </a:t>
            </a:r>
            <a:r>
              <a:rPr lang="tr-TR" sz="1600" dirty="0" err="1" smtClean="0"/>
              <a:t>narsist</a:t>
            </a:r>
            <a:r>
              <a:rPr lang="tr-TR" sz="1600" dirty="0" smtClean="0"/>
              <a:t> yapıdaki ebeveynler çocuklarının hatalı davranışlarını sanki onu küçük düşürmeye yönelik bilinçli olarak yapılmış gibi algılar.</a:t>
            </a:r>
          </a:p>
          <a:p>
            <a:r>
              <a:rPr lang="tr-TR" sz="1600" dirty="0" smtClean="0"/>
              <a:t>Çoğunlukla kendilerini üstün görme eğiliminde oldukları için işler istedikleri gibi gitmediğinde sinirlenirler, yanlış yapanları başlarından defederler. </a:t>
            </a:r>
          </a:p>
          <a:p>
            <a:r>
              <a:rPr lang="tr-TR" sz="1600" dirty="0" smtClean="0"/>
              <a:t>Çocukları hata yaptığında hele bu hataları başkaları görüyorsa, bunun bedelini çocuklarına ödetirler. O anda çocuğun anne babının yardımına ne kadar ihtiyaç duyduğunun önemi yoktur.</a:t>
            </a:r>
          </a:p>
          <a:p>
            <a:endParaRPr lang="tr-TR" sz="1600" dirty="0"/>
          </a:p>
        </p:txBody>
      </p:sp>
      <p:sp>
        <p:nvSpPr>
          <p:cNvPr id="3" name="2 Başlık"/>
          <p:cNvSpPr>
            <a:spLocks noGrp="1"/>
          </p:cNvSpPr>
          <p:nvPr>
            <p:ph type="title"/>
          </p:nvPr>
        </p:nvSpPr>
        <p:spPr>
          <a:xfrm>
            <a:off x="457200" y="274638"/>
            <a:ext cx="8229600" cy="725470"/>
          </a:xfrm>
        </p:spPr>
        <p:txBody>
          <a:bodyPr>
            <a:normAutofit fontScale="90000"/>
          </a:bodyPr>
          <a:lstStyle/>
          <a:p>
            <a:pPr algn="ctr"/>
            <a:r>
              <a:rPr lang="tr-TR" sz="2400" dirty="0" smtClean="0">
                <a:solidFill>
                  <a:srgbClr val="FF0000"/>
                </a:solidFill>
                <a:latin typeface="Copperplate Gothic Light" pitchFamily="34" charset="0"/>
              </a:rPr>
              <a:t>1-</a:t>
            </a:r>
            <a:r>
              <a:rPr lang="tr-TR" sz="2400" dirty="0" err="1" smtClean="0">
                <a:solidFill>
                  <a:srgbClr val="FF0000"/>
                </a:solidFill>
                <a:latin typeface="Copperplate Gothic Light" pitchFamily="34" charset="0"/>
              </a:rPr>
              <a:t>Zeke’nin</a:t>
            </a:r>
            <a:r>
              <a:rPr lang="tr-TR" sz="2400" dirty="0" smtClean="0">
                <a:solidFill>
                  <a:srgbClr val="FF0000"/>
                </a:solidFill>
                <a:latin typeface="Copperplate Gothic Light" pitchFamily="34" charset="0"/>
              </a:rPr>
              <a:t> annesi </a:t>
            </a:r>
            <a:br>
              <a:rPr lang="tr-TR" sz="2400" dirty="0" smtClean="0">
                <a:solidFill>
                  <a:srgbClr val="FF0000"/>
                </a:solidFill>
                <a:latin typeface="Copperplate Gothic Light" pitchFamily="34" charset="0"/>
              </a:rPr>
            </a:br>
            <a:r>
              <a:rPr lang="tr-TR" sz="2400" u="sng" dirty="0" err="1" smtClean="0">
                <a:solidFill>
                  <a:srgbClr val="009900"/>
                </a:solidFill>
                <a:latin typeface="Copperplate Gothic Light" pitchFamily="34" charset="0"/>
              </a:rPr>
              <a:t>narsist</a:t>
            </a:r>
            <a:r>
              <a:rPr lang="tr-TR" sz="2400" dirty="0" smtClean="0">
                <a:solidFill>
                  <a:schemeClr val="accent4">
                    <a:lumMod val="60000"/>
                    <a:lumOff val="40000"/>
                  </a:schemeClr>
                </a:solidFill>
                <a:latin typeface="Copperplate Gothic Light" pitchFamily="34" charset="0"/>
              </a:rPr>
              <a:t> </a:t>
            </a:r>
            <a:r>
              <a:rPr lang="tr-TR" sz="2400" dirty="0" smtClean="0">
                <a:solidFill>
                  <a:srgbClr val="FF0000"/>
                </a:solidFill>
                <a:latin typeface="Copperplate Gothic Light" pitchFamily="34" charset="0"/>
              </a:rPr>
              <a:t>bir ebeveyn olsaydı ne olurdu ?</a:t>
            </a:r>
            <a:endParaRPr lang="tr-TR" sz="2400" dirty="0">
              <a:latin typeface="Copperplate Gothic Ligh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928670"/>
            <a:ext cx="8229600" cy="5078621"/>
          </a:xfrm>
          <a:ln>
            <a:solidFill>
              <a:schemeClr val="accent1">
                <a:lumMod val="40000"/>
                <a:lumOff val="60000"/>
              </a:schemeClr>
            </a:solidFill>
          </a:ln>
        </p:spPr>
        <p:txBody>
          <a:bodyPr numCol="2">
            <a:normAutofit/>
          </a:bodyPr>
          <a:lstStyle/>
          <a:p>
            <a:endParaRPr lang="tr-TR" sz="1600" b="1" dirty="0" smtClean="0">
              <a:solidFill>
                <a:schemeClr val="accent6">
                  <a:lumMod val="60000"/>
                  <a:lumOff val="40000"/>
                </a:schemeClr>
              </a:solidFill>
            </a:endParaRPr>
          </a:p>
          <a:p>
            <a:endParaRPr lang="tr-TR" sz="1600" b="1" dirty="0" smtClean="0">
              <a:solidFill>
                <a:schemeClr val="accent6">
                  <a:lumMod val="60000"/>
                  <a:lumOff val="40000"/>
                </a:schemeClr>
              </a:solidFill>
            </a:endParaRPr>
          </a:p>
          <a:p>
            <a:r>
              <a:rPr lang="tr-TR" sz="1600" b="1" dirty="0" err="1" smtClean="0">
                <a:solidFill>
                  <a:schemeClr val="accent6">
                    <a:lumMod val="60000"/>
                    <a:lumOff val="40000"/>
                  </a:schemeClr>
                </a:solidFill>
              </a:rPr>
              <a:t>Zeke</a:t>
            </a:r>
            <a:r>
              <a:rPr lang="tr-TR" sz="1600" b="1" dirty="0" smtClean="0">
                <a:solidFill>
                  <a:schemeClr val="accent6">
                    <a:lumMod val="60000"/>
                    <a:lumOff val="40000"/>
                  </a:schemeClr>
                </a:solidFill>
              </a:rPr>
              <a:t> </a:t>
            </a:r>
            <a:r>
              <a:rPr lang="tr-TR" sz="1600" b="1" dirty="0" smtClean="0">
                <a:solidFill>
                  <a:schemeClr val="accent6">
                    <a:lumMod val="60000"/>
                    <a:lumOff val="40000"/>
                  </a:schemeClr>
                </a:solidFill>
              </a:rPr>
              <a:t>eve varır varmaz annesinin eline bir not tutuşturur. Annesi notu okurken yüzünde öfkeyle karışık bir hayal kırıklığı belirir.	Annesi: “ </a:t>
            </a:r>
            <a:r>
              <a:rPr lang="tr-TR" sz="1600" dirty="0" smtClean="0">
                <a:solidFill>
                  <a:schemeClr val="accent6">
                    <a:lumMod val="60000"/>
                    <a:lumOff val="40000"/>
                  </a:schemeClr>
                </a:solidFill>
              </a:rPr>
              <a:t>(</a:t>
            </a:r>
            <a:r>
              <a:rPr lang="tr-TR" sz="1600" b="1" dirty="0" smtClean="0">
                <a:solidFill>
                  <a:schemeClr val="accent6">
                    <a:lumMod val="60000"/>
                    <a:lumOff val="40000"/>
                  </a:schemeClr>
                </a:solidFill>
              </a:rPr>
              <a:t>Bu kabul edilemez bir şey. Nasıl saygı göstermen gerektiğini öğrenmen gerekiyor! Yarınki futbol maçına gitmeyi hak etmiyorsun. Belki gelecek sefer bayan </a:t>
            </a:r>
            <a:r>
              <a:rPr lang="tr-TR" sz="1600" b="1" dirty="0" err="1" smtClean="0">
                <a:solidFill>
                  <a:schemeClr val="accent6">
                    <a:lumMod val="60000"/>
                    <a:lumOff val="40000"/>
                  </a:schemeClr>
                </a:solidFill>
              </a:rPr>
              <a:t>Rollo’ya</a:t>
            </a:r>
            <a:r>
              <a:rPr lang="tr-TR" sz="1600" b="1" dirty="0" smtClean="0">
                <a:solidFill>
                  <a:schemeClr val="accent6">
                    <a:lumMod val="60000"/>
                    <a:lumOff val="40000"/>
                  </a:schemeClr>
                </a:solidFill>
              </a:rPr>
              <a:t> saygı göstermen gerektiğini hatırlarsın.” Oysa  ki bu maç için çok zor bilet bulunmuştur ve bu maça gitmek </a:t>
            </a:r>
            <a:r>
              <a:rPr lang="tr-TR" sz="1600" b="1" dirty="0" err="1" smtClean="0">
                <a:solidFill>
                  <a:schemeClr val="accent6">
                    <a:lumMod val="60000"/>
                    <a:lumOff val="40000"/>
                  </a:schemeClr>
                </a:solidFill>
              </a:rPr>
              <a:t>Zeke’nin</a:t>
            </a:r>
            <a:r>
              <a:rPr lang="tr-TR" sz="1600" b="1" dirty="0" smtClean="0">
                <a:solidFill>
                  <a:schemeClr val="accent6">
                    <a:lumMod val="60000"/>
                    <a:lumOff val="40000"/>
                  </a:schemeClr>
                </a:solidFill>
              </a:rPr>
              <a:t> en büyük hayalidir.)</a:t>
            </a:r>
          </a:p>
          <a:p>
            <a:pPr>
              <a:buNone/>
            </a:pPr>
            <a:endParaRPr lang="tr-TR" sz="1600" dirty="0" smtClean="0"/>
          </a:p>
          <a:p>
            <a:pPr>
              <a:buNone/>
            </a:pPr>
            <a:endParaRPr lang="tr-TR" sz="1600" dirty="0" smtClean="0"/>
          </a:p>
          <a:p>
            <a:pPr>
              <a:buNone/>
            </a:pPr>
            <a:endParaRPr lang="tr-TR" sz="1600" dirty="0" smtClean="0"/>
          </a:p>
          <a:p>
            <a:pPr>
              <a:buNone/>
            </a:pPr>
            <a:endParaRPr lang="tr-TR" sz="1600" dirty="0" smtClean="0"/>
          </a:p>
          <a:p>
            <a:pPr>
              <a:buNone/>
            </a:pPr>
            <a:endParaRPr lang="tr-TR" sz="1600" dirty="0" smtClean="0"/>
          </a:p>
          <a:p>
            <a:r>
              <a:rPr lang="tr-TR" sz="1600" dirty="0" err="1" smtClean="0"/>
              <a:t>Zeke’nin</a:t>
            </a:r>
            <a:r>
              <a:rPr lang="tr-TR" sz="1600" dirty="0" smtClean="0"/>
              <a:t> annesi gibi </a:t>
            </a:r>
            <a:r>
              <a:rPr lang="tr-TR" sz="1600" b="1" u="sng" dirty="0" smtClean="0">
                <a:solidFill>
                  <a:srgbClr val="FF0000"/>
                </a:solidFill>
              </a:rPr>
              <a:t>otoriter</a:t>
            </a:r>
            <a:r>
              <a:rPr lang="tr-TR" sz="1600" dirty="0" smtClean="0"/>
              <a:t> yapıdaki  ebeveynler çocuklarının kurallara sorgulamadan uymalarını bekler. </a:t>
            </a:r>
          </a:p>
          <a:p>
            <a:r>
              <a:rPr lang="tr-TR" sz="1600" dirty="0" smtClean="0"/>
              <a:t>Kendilerine itaat edilmediğinde sert cezalar vermeyi ya da avaz avaz bağırmayı, dövmeyi tercih ederler. </a:t>
            </a:r>
          </a:p>
          <a:p>
            <a:r>
              <a:rPr lang="tr-TR" sz="1600" dirty="0" smtClean="0"/>
              <a:t>Çocuğun neye ihtiyacı olduğunu görmezden gelip, onun önemsiz olduğunu hissettirirler.</a:t>
            </a:r>
          </a:p>
          <a:p>
            <a:r>
              <a:rPr lang="tr-TR" sz="1600" dirty="0" smtClean="0"/>
              <a:t>Bütün otoriter ebeveynler çok açık ve net görünür bir şekilde duygusal ihmalkardırlar.</a:t>
            </a:r>
          </a:p>
          <a:p>
            <a:r>
              <a:rPr lang="tr-TR" sz="1600" dirty="0" err="1" smtClean="0"/>
              <a:t>Zeke</a:t>
            </a:r>
            <a:r>
              <a:rPr lang="tr-TR" sz="1600" dirty="0" smtClean="0"/>
              <a:t> muhtemelen büyüdüğünde tipik bir ihmal edilmiş olarak, işler yolunda gitmediğinde hep kendini suçlama eğiliminde olacak.</a:t>
            </a:r>
            <a:endParaRPr lang="tr-TR" sz="1600" dirty="0"/>
          </a:p>
        </p:txBody>
      </p:sp>
      <p:sp>
        <p:nvSpPr>
          <p:cNvPr id="3" name="2 Başlık"/>
          <p:cNvSpPr>
            <a:spLocks noGrp="1"/>
          </p:cNvSpPr>
          <p:nvPr>
            <p:ph type="title"/>
          </p:nvPr>
        </p:nvSpPr>
        <p:spPr>
          <a:xfrm>
            <a:off x="457200" y="274638"/>
            <a:ext cx="8229600" cy="654032"/>
          </a:xfrm>
        </p:spPr>
        <p:txBody>
          <a:bodyPr>
            <a:normAutofit fontScale="90000"/>
          </a:bodyPr>
          <a:lstStyle/>
          <a:p>
            <a:pPr algn="ctr"/>
            <a:r>
              <a:rPr lang="tr-TR" sz="2400" dirty="0" smtClean="0">
                <a:solidFill>
                  <a:srgbClr val="FF0000"/>
                </a:solidFill>
                <a:latin typeface="Algerian" pitchFamily="82" charset="0"/>
              </a:rPr>
              <a:t>2-</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smtClean="0">
                <a:solidFill>
                  <a:srgbClr val="009900"/>
                </a:solidFill>
                <a:effectLst>
                  <a:outerShdw blurRad="38100" dist="38100" dir="2700000" algn="tl">
                    <a:srgbClr val="000000">
                      <a:alpha val="43137"/>
                    </a:srgbClr>
                  </a:outerShdw>
                </a:effectLst>
                <a:latin typeface="Algerian" pitchFamily="82" charset="0"/>
              </a:rPr>
              <a:t>otoriter</a:t>
            </a:r>
            <a:r>
              <a:rPr lang="tr-TR" sz="2400" u="sng" dirty="0" smtClean="0">
                <a:solidFill>
                  <a:srgbClr val="FF0000"/>
                </a:solidFill>
                <a:effectLst>
                  <a:outerShdw blurRad="38100" dist="38100" dir="2700000" algn="tl">
                    <a:srgbClr val="000000">
                      <a:alpha val="43137"/>
                    </a:srgbClr>
                  </a:outerShdw>
                </a:effectLst>
                <a:latin typeface="Algerian" pitchFamily="82" charset="0"/>
              </a:rPr>
              <a:t> </a:t>
            </a:r>
            <a:r>
              <a:rPr lang="tr-TR" sz="2400" dirty="0" smtClean="0">
                <a:solidFill>
                  <a:srgbClr val="FF0000"/>
                </a:solidFill>
                <a:latin typeface="Algerian" pitchFamily="82" charset="0"/>
              </a:rPr>
              <a:t>bir ebeveyn olsaydı ne olurdu ?</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071546"/>
            <a:ext cx="8229600" cy="4935745"/>
          </a:xfrm>
        </p:spPr>
        <p:txBody>
          <a:bodyPr numCol="2">
            <a:normAutofit fontScale="92500" lnSpcReduction="20000"/>
          </a:bodyPr>
          <a:lstStyle/>
          <a:p>
            <a:pPr>
              <a:buNone/>
            </a:pPr>
            <a:endParaRPr lang="tr-TR" sz="1600" b="1" dirty="0" smtClean="0">
              <a:solidFill>
                <a:srgbClr val="0070C0"/>
              </a:solidFill>
            </a:endParaRPr>
          </a:p>
          <a:p>
            <a:pPr>
              <a:buNone/>
            </a:pPr>
            <a:endParaRPr lang="tr-TR" sz="1600" b="1" dirty="0" smtClean="0">
              <a:solidFill>
                <a:srgbClr val="0070C0"/>
              </a:solidFill>
            </a:endParaRPr>
          </a:p>
          <a:p>
            <a:pPr>
              <a:buNone/>
            </a:pPr>
            <a:endParaRPr lang="tr-TR" sz="1600" b="1" dirty="0" smtClean="0">
              <a:solidFill>
                <a:srgbClr val="0070C0"/>
              </a:solidFill>
            </a:endParaRPr>
          </a:p>
          <a:p>
            <a:r>
              <a:rPr lang="tr-TR" sz="1900" b="1" dirty="0" err="1" smtClean="0">
                <a:solidFill>
                  <a:srgbClr val="0070C0"/>
                </a:solidFill>
              </a:rPr>
              <a:t>Zeke</a:t>
            </a:r>
            <a:r>
              <a:rPr lang="tr-TR" sz="1900" b="1" dirty="0" smtClean="0">
                <a:solidFill>
                  <a:srgbClr val="0070C0"/>
                </a:solidFill>
              </a:rPr>
              <a:t> </a:t>
            </a:r>
            <a:r>
              <a:rPr lang="tr-TR" sz="1900" b="1" dirty="0" smtClean="0">
                <a:solidFill>
                  <a:srgbClr val="0070C0"/>
                </a:solidFill>
              </a:rPr>
              <a:t>elindeki notu annesine uzattı. Notu okurken yüzünde belli belirsiz bir gölge geçse de yerini hemen parlak bir gülümseme aldı. </a:t>
            </a:r>
            <a:r>
              <a:rPr lang="tr-TR" sz="1900" b="1" dirty="0" err="1" smtClean="0">
                <a:solidFill>
                  <a:srgbClr val="0070C0"/>
                </a:solidFill>
              </a:rPr>
              <a:t>Zeke’nin</a:t>
            </a:r>
            <a:r>
              <a:rPr lang="tr-TR" sz="1900" b="1" dirty="0" smtClean="0">
                <a:solidFill>
                  <a:srgbClr val="0070C0"/>
                </a:solidFill>
              </a:rPr>
              <a:t> daha önceden mutfak tezgahına bıraktığı futbol topunu aldı ve oturma odasına doğru attı. “Koş hadi!” diye bağırdıktan sonra </a:t>
            </a:r>
            <a:r>
              <a:rPr lang="tr-TR" sz="1900" b="1" dirty="0" err="1" smtClean="0">
                <a:solidFill>
                  <a:srgbClr val="0070C0"/>
                </a:solidFill>
              </a:rPr>
              <a:t>Zeke</a:t>
            </a:r>
            <a:r>
              <a:rPr lang="tr-TR" sz="1900" b="1" dirty="0" smtClean="0">
                <a:solidFill>
                  <a:srgbClr val="0070C0"/>
                </a:solidFill>
              </a:rPr>
              <a:t> topu yakalamak için koştu. Topu yakaladığında çok mutluydu. Annesi “Sen çok sert bir adamsın.” dedi. “Çok zor bir gün geçirmiş olmalısın.” dondurma yemeye ne dersin? </a:t>
            </a:r>
          </a:p>
          <a:p>
            <a:pPr>
              <a:buNone/>
            </a:pPr>
            <a:endParaRPr lang="tr-TR" dirty="0" smtClean="0"/>
          </a:p>
          <a:p>
            <a:pPr>
              <a:buNone/>
            </a:pPr>
            <a:endParaRPr lang="tr-TR" dirty="0" smtClean="0"/>
          </a:p>
          <a:p>
            <a:pPr>
              <a:buNone/>
            </a:pPr>
            <a:endParaRPr lang="tr-TR" dirty="0" smtClean="0"/>
          </a:p>
          <a:p>
            <a:pPr>
              <a:buNone/>
            </a:pPr>
            <a:endParaRPr lang="tr-TR" dirty="0" smtClean="0"/>
          </a:p>
          <a:p>
            <a:r>
              <a:rPr lang="tr-TR" sz="1900" dirty="0" smtClean="0"/>
              <a:t>İzin verici ebeveyn bir çok yönden otoriter ebeveynin tam zıddıdır.</a:t>
            </a:r>
          </a:p>
          <a:p>
            <a:r>
              <a:rPr lang="tr-TR" sz="1900" dirty="0" smtClean="0"/>
              <a:t>İzin vericilerin sloganı “Mutlu ol, endişelenme!” </a:t>
            </a:r>
            <a:r>
              <a:rPr lang="tr-TR" sz="1900" dirty="0" err="1" smtClean="0"/>
              <a:t>dir</a:t>
            </a:r>
            <a:r>
              <a:rPr lang="tr-TR" sz="1900" dirty="0" smtClean="0"/>
              <a:t>. Başka çocukların gözünde “çok havalı anne babalardır.</a:t>
            </a:r>
          </a:p>
          <a:p>
            <a:r>
              <a:rPr lang="tr-TR" sz="1900" dirty="0" smtClean="0"/>
              <a:t>Çok sevgi dolu, özverili bir anne gibi görünüyor, ona çocuğu gibi değil, arkadaşıymış gibi davranıyor.</a:t>
            </a:r>
          </a:p>
          <a:p>
            <a:r>
              <a:rPr lang="tr-TR" sz="1900" dirty="0" smtClean="0"/>
              <a:t>Kolay yolu seçen ebeveynlerdir. Kurallar ve sınırlar koyarak “hayır” demeyi öğretecek güçte değillerdir.</a:t>
            </a:r>
          </a:p>
          <a:p>
            <a:endParaRPr lang="tr-TR" dirty="0"/>
          </a:p>
        </p:txBody>
      </p:sp>
      <p:sp>
        <p:nvSpPr>
          <p:cNvPr id="3" name="2 Başlık"/>
          <p:cNvSpPr>
            <a:spLocks noGrp="1"/>
          </p:cNvSpPr>
          <p:nvPr>
            <p:ph type="title"/>
          </p:nvPr>
        </p:nvSpPr>
        <p:spPr>
          <a:xfrm>
            <a:off x="457200" y="274638"/>
            <a:ext cx="8229600" cy="582594"/>
          </a:xfrm>
        </p:spPr>
        <p:txBody>
          <a:bodyPr>
            <a:normAutofit fontScale="90000"/>
          </a:bodyPr>
          <a:lstStyle/>
          <a:p>
            <a:pPr algn="ctr"/>
            <a:r>
              <a:rPr lang="tr-TR" sz="2400" dirty="0" smtClean="0">
                <a:solidFill>
                  <a:srgbClr val="FF0000"/>
                </a:solidFill>
                <a:latin typeface="Algerian" pitchFamily="82" charset="0"/>
              </a:rPr>
              <a:t>3-</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smtClean="0">
                <a:solidFill>
                  <a:srgbClr val="00B050"/>
                </a:solidFill>
                <a:effectLst>
                  <a:outerShdw blurRad="38100" dist="38100" dir="2700000" algn="tl">
                    <a:srgbClr val="000000">
                      <a:alpha val="43137"/>
                    </a:srgbClr>
                  </a:outerShdw>
                </a:effectLst>
                <a:latin typeface="Algerian" pitchFamily="82" charset="0"/>
              </a:rPr>
              <a:t>izin verici</a:t>
            </a:r>
            <a:r>
              <a:rPr lang="tr-TR" sz="2400" u="sng" dirty="0" smtClean="0">
                <a:solidFill>
                  <a:srgbClr val="00B050"/>
                </a:solidFill>
                <a:latin typeface="Algerian" pitchFamily="82" charset="0"/>
              </a:rPr>
              <a:t> </a:t>
            </a:r>
            <a:r>
              <a:rPr lang="tr-TR" sz="2400" dirty="0" smtClean="0">
                <a:solidFill>
                  <a:srgbClr val="FF0000"/>
                </a:solidFill>
                <a:latin typeface="Algerian" pitchFamily="82" charset="0"/>
              </a:rPr>
              <a:t>bir ebeveyn olsaydı ne olurdu ?</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numCol="2">
            <a:normAutofit lnSpcReduction="10000"/>
          </a:bodyPr>
          <a:lstStyle/>
          <a:p>
            <a:r>
              <a:rPr lang="tr-TR" sz="1600" b="1" dirty="0" err="1" smtClean="0">
                <a:solidFill>
                  <a:schemeClr val="accent5">
                    <a:lumMod val="75000"/>
                  </a:schemeClr>
                </a:solidFill>
              </a:rPr>
              <a:t>Zeke</a:t>
            </a:r>
            <a:r>
              <a:rPr lang="tr-TR" sz="1600" b="1" dirty="0" smtClean="0">
                <a:solidFill>
                  <a:schemeClr val="accent5">
                    <a:lumMod val="75000"/>
                  </a:schemeClr>
                </a:solidFill>
              </a:rPr>
              <a:t> notu annesine vermeden önce kaygılıydı. Çünkü günlerden cuma idi ve boşandıklarından beri her Cuma  babasına gider ve hafta sonlarını  babasında geçirirdi. Annesi bir yıl geçmesine rağmen terk edilmişliğin acısını ilk günkü gibi yaşıyordu.  </a:t>
            </a:r>
            <a:r>
              <a:rPr lang="tr-TR" sz="1600" b="1" dirty="0" err="1" smtClean="0">
                <a:solidFill>
                  <a:schemeClr val="accent5">
                    <a:lumMod val="75000"/>
                  </a:schemeClr>
                </a:solidFill>
              </a:rPr>
              <a:t>Zeke</a:t>
            </a:r>
            <a:r>
              <a:rPr lang="tr-TR" sz="1600" b="1" dirty="0" smtClean="0">
                <a:solidFill>
                  <a:schemeClr val="accent5">
                    <a:lumMod val="75000"/>
                  </a:schemeClr>
                </a:solidFill>
              </a:rPr>
              <a:t>  notu annesine uzattı. Annesi gergin bir şekilde başını sallayarak, “Bu tamamen babanın suçu. Bizi içine soktuğu durumdan sonra, okulda başının derde girmesine hiç şaşırmadım. Endişelenme bu konuyu babanla kesin konuşacağım.” der.</a:t>
            </a:r>
          </a:p>
          <a:p>
            <a:endParaRPr lang="tr-TR" sz="1600" dirty="0" smtClean="0"/>
          </a:p>
          <a:p>
            <a:endParaRPr lang="tr-TR" sz="1600" dirty="0" smtClean="0"/>
          </a:p>
          <a:p>
            <a:endParaRPr lang="tr-TR" sz="1600" dirty="0" smtClean="0"/>
          </a:p>
          <a:p>
            <a:pPr>
              <a:buNone/>
            </a:pPr>
            <a:endParaRPr lang="tr-TR" sz="1600" dirty="0" smtClean="0"/>
          </a:p>
          <a:p>
            <a:r>
              <a:rPr lang="tr-TR" sz="1600" dirty="0" smtClean="0"/>
              <a:t>Bir çok yaslı ebeveyn gibi </a:t>
            </a:r>
            <a:r>
              <a:rPr lang="tr-TR" sz="1600" dirty="0" err="1" smtClean="0"/>
              <a:t>Zeke’nin</a:t>
            </a:r>
            <a:r>
              <a:rPr lang="tr-TR" sz="1600" dirty="0" smtClean="0"/>
              <a:t> annesi de durumla ilgilenmek , ne olduğunu sormak yerine durumu babasına karşı bir silah olarak kullanmıştır. </a:t>
            </a:r>
            <a:r>
              <a:rPr lang="tr-TR" sz="1600" dirty="0" err="1" smtClean="0"/>
              <a:t>Zeke’yi</a:t>
            </a:r>
            <a:r>
              <a:rPr lang="tr-TR" sz="1600" dirty="0" smtClean="0"/>
              <a:t> korumaya çalışıyor gibi görünse de mesele kendi gündemi olmuştur. Ve  </a:t>
            </a:r>
            <a:r>
              <a:rPr lang="tr-TR" sz="1600" dirty="0" err="1" smtClean="0"/>
              <a:t>Zeke</a:t>
            </a:r>
            <a:r>
              <a:rPr lang="tr-TR" sz="1600" dirty="0" smtClean="0"/>
              <a:t> hatasından bir şey öğrenme şansı bulamamıştır.</a:t>
            </a:r>
          </a:p>
          <a:p>
            <a:r>
              <a:rPr lang="tr-TR" sz="1600" dirty="0" smtClean="0"/>
              <a:t>Annesi oğlunun duygusal ihtiyaçlarını bu şekilde görmezden gelmeye devam ederse </a:t>
            </a:r>
            <a:r>
              <a:rPr lang="tr-TR" sz="1600" dirty="0" err="1" smtClean="0"/>
              <a:t>Zeke</a:t>
            </a:r>
            <a:r>
              <a:rPr lang="tr-TR" sz="1600" dirty="0" smtClean="0"/>
              <a:t> büyük ihtimalle annesinin onu hiçbir zaman bir birey olarak görmediği düşüncesiyle büyüyecek, ancak bunun nedenini anlamayacak. Bu yüzden kendini suçlamayı seçecek hayatı boyunca.</a:t>
            </a:r>
          </a:p>
          <a:p>
            <a:endParaRPr lang="tr-TR" sz="1600" dirty="0"/>
          </a:p>
        </p:txBody>
      </p:sp>
      <p:sp>
        <p:nvSpPr>
          <p:cNvPr id="3" name="2 Başlık"/>
          <p:cNvSpPr>
            <a:spLocks noGrp="1"/>
          </p:cNvSpPr>
          <p:nvPr>
            <p:ph type="title"/>
          </p:nvPr>
        </p:nvSpPr>
        <p:spPr/>
        <p:txBody>
          <a:bodyPr>
            <a:normAutofit fontScale="90000"/>
          </a:bodyPr>
          <a:lstStyle/>
          <a:p>
            <a:pPr algn="ctr"/>
            <a:r>
              <a:rPr lang="tr-TR" sz="2400" dirty="0" smtClean="0">
                <a:solidFill>
                  <a:srgbClr val="FF0000"/>
                </a:solidFill>
                <a:latin typeface="Algerian" pitchFamily="82" charset="0"/>
              </a:rPr>
              <a:t>4-</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smtClean="0">
                <a:solidFill>
                  <a:srgbClr val="00B050"/>
                </a:solidFill>
                <a:latin typeface="Algerian" pitchFamily="82" charset="0"/>
              </a:rPr>
              <a:t>yas’’</a:t>
            </a:r>
            <a:r>
              <a:rPr lang="tr-TR" sz="2400" u="sng" dirty="0" err="1" smtClean="0">
                <a:solidFill>
                  <a:srgbClr val="00B050"/>
                </a:solidFill>
                <a:latin typeface="Algerian" pitchFamily="82" charset="0"/>
              </a:rPr>
              <a:t>lı</a:t>
            </a:r>
            <a:r>
              <a:rPr lang="tr-TR" sz="2400" u="sng" dirty="0" smtClean="0">
                <a:solidFill>
                  <a:schemeClr val="accent4">
                    <a:lumMod val="60000"/>
                    <a:lumOff val="40000"/>
                  </a:schemeClr>
                </a:solidFill>
                <a:latin typeface="Algerian" pitchFamily="82" charset="0"/>
              </a:rPr>
              <a:t>  </a:t>
            </a:r>
            <a:r>
              <a:rPr lang="tr-TR" sz="2400" dirty="0" smtClean="0">
                <a:solidFill>
                  <a:srgbClr val="FF0000"/>
                </a:solidFill>
                <a:latin typeface="Algerian" pitchFamily="82" charset="0"/>
              </a:rPr>
              <a:t>bir ebeveyn olsaydı ne olurdu ?</a:t>
            </a:r>
            <a:br>
              <a:rPr lang="tr-TR" sz="2400" dirty="0" smtClean="0">
                <a:solidFill>
                  <a:srgbClr val="FF0000"/>
                </a:solidFill>
                <a:latin typeface="Algerian" pitchFamily="82" charset="0"/>
              </a:rPr>
            </a:br>
            <a:r>
              <a:rPr lang="tr-TR" sz="2400" dirty="0" smtClean="0">
                <a:solidFill>
                  <a:srgbClr val="FF0000"/>
                </a:solidFill>
                <a:latin typeface="Algerian" pitchFamily="82" charset="0"/>
              </a:rPr>
              <a:t>(boşanmış veya sevdiği birini kaybetmiş)</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1142984"/>
            <a:ext cx="8229600" cy="5286412"/>
          </a:xfrm>
        </p:spPr>
        <p:txBody>
          <a:bodyPr numCol="2">
            <a:normAutofit fontScale="62500" lnSpcReduction="20000"/>
          </a:bodyPr>
          <a:lstStyle/>
          <a:p>
            <a:r>
              <a:rPr lang="tr-TR" sz="2300" b="1" dirty="0" err="1" smtClean="0">
                <a:solidFill>
                  <a:schemeClr val="accent5">
                    <a:lumMod val="75000"/>
                  </a:schemeClr>
                </a:solidFill>
              </a:rPr>
              <a:t>Zeke</a:t>
            </a:r>
            <a:r>
              <a:rPr lang="tr-TR" sz="2300" b="1" dirty="0" smtClean="0">
                <a:solidFill>
                  <a:schemeClr val="accent5">
                    <a:lumMod val="75000"/>
                  </a:schemeClr>
                </a:solidFill>
              </a:rPr>
              <a:t>, öğretmeninin yazdığı şikayet notunu annesine vermek için ne yapması gerektiğini biliyordu. Bu nedenle uzun süre eve gitmedi, arkadaşına uğradı, sokakta oyalandı. Eve geldiğinde tam da düşündüğü gibi annesinin bilgisayarda oyuna daldığını görünce rahatladı.Annesi  onun geldiğini fark edince bulunduğu yerden “Okul nasıldı?” diye sordu. </a:t>
            </a:r>
            <a:r>
              <a:rPr lang="tr-TR" sz="2300" b="1" dirty="0" err="1" smtClean="0">
                <a:solidFill>
                  <a:schemeClr val="accent5">
                    <a:lumMod val="75000"/>
                  </a:schemeClr>
                </a:solidFill>
              </a:rPr>
              <a:t>Zeke</a:t>
            </a:r>
            <a:r>
              <a:rPr lang="tr-TR" sz="2300" b="1" dirty="0" smtClean="0">
                <a:solidFill>
                  <a:schemeClr val="accent5">
                    <a:lumMod val="75000"/>
                  </a:schemeClr>
                </a:solidFill>
              </a:rPr>
              <a:t>:”iyi ama sana öğretmenimden bir not getirdim.” dedi. Notu hızlı bir şekilde annesinin bilgisayarının yanına sıkıştırdı. Sonra odadan ayrıldı. Annesinin oyunu yarıda bırakıp nota bakmayacağını, bitirdiği zaman da orada bir not olduğunu bile hatırlamayacağını biliyordu. Başının derde girmesini başarılı bir şekilde erteledikten sonra içi rahatladı ve  annesinin bugünkü oyunu kazanarak iyi  bir </a:t>
            </a:r>
            <a:r>
              <a:rPr lang="tr-TR" sz="2300" b="1" dirty="0" err="1" smtClean="0">
                <a:solidFill>
                  <a:schemeClr val="accent5">
                    <a:lumMod val="75000"/>
                  </a:schemeClr>
                </a:solidFill>
              </a:rPr>
              <a:t>modda</a:t>
            </a:r>
            <a:r>
              <a:rPr lang="tr-TR" sz="2300" b="1" dirty="0" smtClean="0">
                <a:solidFill>
                  <a:schemeClr val="accent5">
                    <a:lumMod val="75000"/>
                  </a:schemeClr>
                </a:solidFill>
              </a:rPr>
              <a:t> olmasını ve notu görse bile  ona kızmamasını umut eti.</a:t>
            </a: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endParaRPr lang="tr-TR" sz="1600" b="1" dirty="0" smtClean="0">
              <a:solidFill>
                <a:srgbClr val="00B050"/>
              </a:solidFill>
            </a:endParaRPr>
          </a:p>
          <a:p>
            <a:r>
              <a:rPr lang="tr-TR" sz="2300" dirty="0" err="1" smtClean="0"/>
              <a:t>Zeke</a:t>
            </a:r>
            <a:r>
              <a:rPr lang="tr-TR" sz="2300" dirty="0" smtClean="0"/>
              <a:t> bu olayda annesinin bilgisayar bağımlılığı yüzünden ihmal edilmiştir. </a:t>
            </a:r>
          </a:p>
          <a:p>
            <a:r>
              <a:rPr lang="tr-TR" sz="1600" dirty="0" smtClean="0"/>
              <a:t>Hatasıyla yüzleşip kendini ifade etme fırsatı elinden alınmıştır. Bu ve muhtemelen buna benzer  yaşayacağı olaylardan öğreneceği tek şey  ne yazık ki başına gelebileceklerden nasıl kaçınabileceğidir.</a:t>
            </a:r>
          </a:p>
          <a:p>
            <a:r>
              <a:rPr lang="tr-TR" sz="1600" dirty="0" smtClean="0"/>
              <a:t>Bağımlı ebeveyn denince akla ilk alkol, madde alıp kendini kaybedenler gelir.  Bu ebeveynlerin çocukları sadece duygusal olarak ihmal edilmekle kalmaz aynı zamanda </a:t>
            </a:r>
            <a:r>
              <a:rPr lang="tr-TR" sz="1600" dirty="0" err="1" smtClean="0"/>
              <a:t>travmatize</a:t>
            </a:r>
            <a:r>
              <a:rPr lang="tr-TR" sz="1600" dirty="0" smtClean="0"/>
              <a:t> de edilir.</a:t>
            </a:r>
          </a:p>
          <a:p>
            <a:r>
              <a:rPr lang="tr-TR" sz="1600" dirty="0" smtClean="0"/>
              <a:t>Burada bizim dikkat çekmek istediğimiz işlevsiz bağımlı ebeveynler (alkol madde alıp kendinden geçenler) değil, işlevsel bağımlı olan ebeveynlerdir. </a:t>
            </a:r>
            <a:r>
              <a:rPr lang="tr-TR" sz="1600" dirty="0" err="1" smtClean="0"/>
              <a:t>Zeke’nin</a:t>
            </a:r>
            <a:r>
              <a:rPr lang="tr-TR" sz="1600" dirty="0" smtClean="0"/>
              <a:t> annesi gibi iyi ebeveyn olma konusunda yetenekli olan ebeveynlerdir. </a:t>
            </a:r>
          </a:p>
          <a:p>
            <a:r>
              <a:rPr lang="tr-TR" sz="1600" dirty="0" smtClean="0"/>
              <a:t>Bu tür ebeveynler, iki kişiymiş gibi davranırlar. Bağımlılıklarına saplandıkları zaman ebeveynlik yapmayı unuturlar. Bağımlı oldukları davranışa yakalanmadıklarında son derece nazik, destekleyici, zeki, yardımsever, komik ya da güven verici olabilirler.</a:t>
            </a:r>
          </a:p>
          <a:p>
            <a:r>
              <a:rPr lang="tr-TR" sz="1600" dirty="0" smtClean="0"/>
              <a:t>Ne yapacağı kestirilemeyen bir ebeveynlik tarzıyla  yetişen  çocuklar endişeli, gergin ve içten içe güvensiz hisseden birey haline gelirler.</a:t>
            </a:r>
          </a:p>
          <a:p>
            <a:r>
              <a:rPr lang="tr-TR" sz="1600" dirty="0" smtClean="0"/>
              <a:t>Çoğu zaman iyi ancak bir süreliğine korkunç olan ebeveynler, bazı şeylerin yanlış gitmesini bekleyen, </a:t>
            </a:r>
            <a:r>
              <a:rPr lang="tr-TR" sz="1600" dirty="0" err="1" smtClean="0"/>
              <a:t>endilei</a:t>
            </a:r>
            <a:r>
              <a:rPr lang="tr-TR" sz="1600" dirty="0" smtClean="0"/>
              <a:t> ve güvensiz yetişkinler yaratır.</a:t>
            </a:r>
          </a:p>
          <a:p>
            <a:r>
              <a:rPr lang="tr-TR" sz="1600" dirty="0" smtClean="0"/>
              <a:t>Bağımlı ebeveynler çocuklarını ihmal ettikleri süreleri, kontrol etme ve müdahale etme eylemleriyle dengelemeye çalışırlar.</a:t>
            </a:r>
          </a:p>
          <a:p>
            <a:r>
              <a:rPr lang="tr-TR" sz="1600" dirty="0" smtClean="0"/>
              <a:t>Bağımlılık denince ,Alkol,Uyuşturucu,Kumar,Alışveriş</a:t>
            </a:r>
          </a:p>
          <a:p>
            <a:pPr>
              <a:buNone/>
            </a:pPr>
            <a:r>
              <a:rPr lang="tr-TR" sz="1600" dirty="0" smtClean="0"/>
              <a:t>       İnternet,Şans oyunları,Sigara,Yiyecek,Online  oyunlar vb. bir çok bağımlılık konusu vardır. Aslında bu aktivitelerden bazıları, aşırıya kaçılmadığı sürece son derece eğlenceli ve stres giderici </a:t>
            </a:r>
            <a:r>
              <a:rPr lang="tr-TR" sz="1600" dirty="0" err="1" smtClean="0"/>
              <a:t>ektivitelerdir</a:t>
            </a:r>
            <a:r>
              <a:rPr lang="tr-TR" sz="1600" dirty="0" smtClean="0"/>
              <a:t>.</a:t>
            </a:r>
          </a:p>
          <a:p>
            <a:endParaRPr lang="tr-TR" sz="1600" dirty="0"/>
          </a:p>
        </p:txBody>
      </p:sp>
      <p:sp>
        <p:nvSpPr>
          <p:cNvPr id="3" name="2 Başlık"/>
          <p:cNvSpPr>
            <a:spLocks noGrp="1"/>
          </p:cNvSpPr>
          <p:nvPr>
            <p:ph type="title"/>
          </p:nvPr>
        </p:nvSpPr>
        <p:spPr>
          <a:xfrm>
            <a:off x="457200" y="274638"/>
            <a:ext cx="8229600" cy="796908"/>
          </a:xfrm>
        </p:spPr>
        <p:txBody>
          <a:bodyPr>
            <a:normAutofit fontScale="90000"/>
          </a:bodyPr>
          <a:lstStyle/>
          <a:p>
            <a:pPr algn="ctr"/>
            <a:r>
              <a:rPr lang="tr-TR" sz="2400" dirty="0" smtClean="0">
                <a:solidFill>
                  <a:srgbClr val="FF0000"/>
                </a:solidFill>
                <a:latin typeface="Algerian" pitchFamily="82" charset="0"/>
              </a:rPr>
              <a:t>5-</a:t>
            </a:r>
            <a:r>
              <a:rPr lang="tr-TR" sz="2400" dirty="0" err="1" smtClean="0">
                <a:solidFill>
                  <a:srgbClr val="FF0000"/>
                </a:solidFill>
                <a:latin typeface="Algerian" pitchFamily="82" charset="0"/>
              </a:rPr>
              <a:t>Zeke’nin</a:t>
            </a:r>
            <a:r>
              <a:rPr lang="tr-TR" sz="2400" dirty="0" smtClean="0">
                <a:solidFill>
                  <a:srgbClr val="FF0000"/>
                </a:solidFill>
                <a:latin typeface="Algerian" pitchFamily="82" charset="0"/>
              </a:rPr>
              <a:t> annesi </a:t>
            </a:r>
            <a:br>
              <a:rPr lang="tr-TR" sz="2400" dirty="0" smtClean="0">
                <a:solidFill>
                  <a:srgbClr val="FF0000"/>
                </a:solidFill>
                <a:latin typeface="Algerian" pitchFamily="82" charset="0"/>
              </a:rPr>
            </a:br>
            <a:r>
              <a:rPr lang="tr-TR" sz="2400" u="sng" dirty="0" smtClean="0">
                <a:solidFill>
                  <a:srgbClr val="00B050"/>
                </a:solidFill>
                <a:effectLst/>
                <a:latin typeface="Algerian" pitchFamily="82" charset="0"/>
              </a:rPr>
              <a:t>bağımlı</a:t>
            </a:r>
            <a:r>
              <a:rPr lang="tr-TR" sz="2400" u="sng" dirty="0" smtClean="0">
                <a:solidFill>
                  <a:schemeClr val="accent4">
                    <a:lumMod val="60000"/>
                    <a:lumOff val="40000"/>
                  </a:schemeClr>
                </a:solidFill>
                <a:effectLst/>
                <a:latin typeface="Algerian" pitchFamily="82" charset="0"/>
              </a:rPr>
              <a:t> </a:t>
            </a:r>
            <a:r>
              <a:rPr lang="tr-TR" sz="2400" u="sng" dirty="0" smtClean="0">
                <a:solidFill>
                  <a:srgbClr val="FF0000"/>
                </a:solidFill>
                <a:effectLst/>
                <a:latin typeface="Algerian" pitchFamily="82" charset="0"/>
              </a:rPr>
              <a:t> </a:t>
            </a:r>
            <a:r>
              <a:rPr lang="tr-TR" sz="2400" dirty="0" smtClean="0">
                <a:solidFill>
                  <a:srgbClr val="FF0000"/>
                </a:solidFill>
                <a:latin typeface="Algerian" pitchFamily="82" charset="0"/>
              </a:rPr>
              <a:t>bir ebeveyn olsaydı ne olurdu ?</a:t>
            </a:r>
            <a:endParaRPr lang="tr-T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692</TotalTime>
  <Words>1693</Words>
  <PresentationFormat>Ekran Gösterisi (4:3)</PresentationFormat>
  <Paragraphs>198</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Kalabalık</vt:lpstr>
      <vt:lpstr>Çocuklukta İhmalin İzi: </vt:lpstr>
      <vt:lpstr>BOŞLUK HİSSİNE NEDEN OLAN  ebeveyn   DAVRANIŞları</vt:lpstr>
      <vt:lpstr>KENDİ ANNE BABALARIMIZIN BİZİ DUYGUSAL İHMAL EDİŞLERİ NASILDI?  KENDİ ÇOCUKLARIMIZI HANGİ ŞEKİLLERDE İHMAL EDİYORUZ. </vt:lpstr>
      <vt:lpstr>Zeke’yi hatırlayalım</vt:lpstr>
      <vt:lpstr>1-Zeke’nin annesi  narsist bir ebeveyn olsaydı ne olurdu ?</vt:lpstr>
      <vt:lpstr>2-Zeke’nin annesi  otoriter bir ebeveyn olsaydı ne olurdu ?</vt:lpstr>
      <vt:lpstr>3-Zeke’nin annesi  izin verici bir ebeveyn olsaydı ne olurdu ?</vt:lpstr>
      <vt:lpstr>4-Zeke’nin annesi  yas’’lı  bir ebeveyn olsaydı ne olurdu ? (boşanmış veya sevdiği birini kaybetmiş)</vt:lpstr>
      <vt:lpstr>5-Zeke’nin annesi  bağımlı  bir ebeveyn olsaydı ne olurdu ?</vt:lpstr>
      <vt:lpstr>6-Zeke’nin annesi  depresif  bir ebeveyn olsaydı ne olurdu ?</vt:lpstr>
      <vt:lpstr>7-Zeke’nin annesi  işkolik bir ebeveyn olsaydı ne olurdu ?</vt:lpstr>
      <vt:lpstr>8-Zeke’nin annesi  ailede özel ihtiyaçları olan bir çocuğun  ebeveyni  olsaydı ne olurdu ?</vt:lpstr>
      <vt:lpstr>9-Zeke’nin annesi  mükemmelliyetçi bir ebeveyn olsaydı ne olurdu ?</vt:lpstr>
      <vt:lpstr>10-Zeke’nin annesi  sosyopat bir ebeveyn olsaydı ne olurdu ?</vt:lpstr>
      <vt:lpstr>11-Zeke’nin annesi  “çocuk” ebeveyn olsaydı ne olurdu ?</vt:lpstr>
      <vt:lpstr>Zeke’nin annesi  iyi niyetli ancak kendisini ihmal eden  bir ebeveyn olsaydı ne olurdu ?</vt:lpstr>
      <vt:lpstr>SON SÖZ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Çocuklukta İhmalin İzi:</dc:title>
  <dc:creator>sunumpc2</dc:creator>
  <cp:lastModifiedBy>sunumpc2</cp:lastModifiedBy>
  <cp:revision>157</cp:revision>
  <dcterms:created xsi:type="dcterms:W3CDTF">2020-11-18T11:02:04Z</dcterms:created>
  <dcterms:modified xsi:type="dcterms:W3CDTF">2020-11-21T16:18:30Z</dcterms:modified>
</cp:coreProperties>
</file>